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4"/>
  </p:notesMasterIdLst>
  <p:handoutMasterIdLst>
    <p:handoutMasterId r:id="rId5"/>
  </p:handoutMasterIdLst>
  <p:sldIdLst>
    <p:sldId id="308" r:id="rId2"/>
    <p:sldId id="30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A5A5"/>
    <a:srgbClr val="323233"/>
    <a:srgbClr val="44546A"/>
    <a:srgbClr val="F58229"/>
    <a:srgbClr val="EBEBEC"/>
    <a:srgbClr val="1B75BC"/>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16" autoAdjust="0"/>
    <p:restoredTop sz="92177" autoAdjust="0"/>
  </p:normalViewPr>
  <p:slideViewPr>
    <p:cSldViewPr snapToGrid="0" snapToObjects="1">
      <p:cViewPr varScale="1">
        <p:scale>
          <a:sx n="124" d="100"/>
          <a:sy n="124" d="100"/>
        </p:scale>
        <p:origin x="448" y="176"/>
      </p:cViewPr>
      <p:guideLst/>
    </p:cSldViewPr>
  </p:slideViewPr>
  <p:outlineViewPr>
    <p:cViewPr>
      <p:scale>
        <a:sx n="33" d="100"/>
        <a:sy n="33" d="100"/>
      </p:scale>
      <p:origin x="0" y="-25656"/>
    </p:cViewPr>
  </p:outlineViewPr>
  <p:notesTextViewPr>
    <p:cViewPr>
      <p:scale>
        <a:sx n="1" d="1"/>
        <a:sy n="1" d="1"/>
      </p:scale>
      <p:origin x="0" y="0"/>
    </p:cViewPr>
  </p:notesTextViewPr>
  <p:notesViewPr>
    <p:cSldViewPr snapToGrid="0" snapToObjects="1" showGuides="1">
      <p:cViewPr varScale="1">
        <p:scale>
          <a:sx n="143" d="100"/>
          <a:sy n="143" d="100"/>
        </p:scale>
        <p:origin x="2424"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D1FF6A-DCAA-9D4D-8365-6C6088308DF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2FEAF73-F8ED-F147-AE4B-BABF3F38CB4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BB62FAD-B68F-7442-9D03-CD95DA4EED7F}" type="datetimeFigureOut">
              <a:rPr lang="en-US" smtClean="0"/>
              <a:t>3/13/23</a:t>
            </a:fld>
            <a:endParaRPr lang="en-US"/>
          </a:p>
        </p:txBody>
      </p:sp>
      <p:sp>
        <p:nvSpPr>
          <p:cNvPr id="4" name="Footer Placeholder 3">
            <a:extLst>
              <a:ext uri="{FF2B5EF4-FFF2-40B4-BE49-F238E27FC236}">
                <a16:creationId xmlns:a16="http://schemas.microsoft.com/office/drawing/2014/main" id="{7AE0A5BC-06A8-2444-89F6-4F6EC8AF842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4868ADE-21CE-3E43-8415-4C328D51393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673C4CE-34E6-C44A-941C-B8C287BA5F07}" type="slidenum">
              <a:rPr lang="en-US" smtClean="0"/>
              <a:t>‹#›</a:t>
            </a:fld>
            <a:endParaRPr lang="en-US"/>
          </a:p>
        </p:txBody>
      </p:sp>
    </p:spTree>
    <p:extLst>
      <p:ext uri="{BB962C8B-B14F-4D97-AF65-F5344CB8AC3E}">
        <p14:creationId xmlns:p14="http://schemas.microsoft.com/office/powerpoint/2010/main" val="34158474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60B04E-363B-F14C-930C-44E107E35913}" type="datetimeFigureOut">
              <a:rPr lang="en-US" smtClean="0"/>
              <a:t>3/13/23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E5758B-B713-9940-9164-0024BBD8DEEF}" type="slidenum">
              <a:rPr lang="en-US" smtClean="0"/>
              <a:t>‹#›</a:t>
            </a:fld>
            <a:endParaRPr lang="en-US"/>
          </a:p>
        </p:txBody>
      </p:sp>
    </p:spTree>
    <p:extLst>
      <p:ext uri="{BB962C8B-B14F-4D97-AF65-F5344CB8AC3E}">
        <p14:creationId xmlns:p14="http://schemas.microsoft.com/office/powerpoint/2010/main" val="27905435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04321C89-E425-2C4E-B1A9-03C90BC06B55}" type="slidenum">
              <a:rPr lang="en-AU" smtClean="0"/>
              <a:t>2</a:t>
            </a:fld>
            <a:endParaRPr lang="en-AU" dirty="0"/>
          </a:p>
        </p:txBody>
      </p:sp>
    </p:spTree>
    <p:extLst>
      <p:ext uri="{BB962C8B-B14F-4D97-AF65-F5344CB8AC3E}">
        <p14:creationId xmlns:p14="http://schemas.microsoft.com/office/powerpoint/2010/main" val="41838175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7" name="TextBox 6">
            <a:extLst>
              <a:ext uri="{FF2B5EF4-FFF2-40B4-BE49-F238E27FC236}">
                <a16:creationId xmlns:a16="http://schemas.microsoft.com/office/drawing/2014/main" id="{ADEDD62A-8945-3846-92A7-458EBDCE3592}"/>
              </a:ext>
            </a:extLst>
          </p:cNvPr>
          <p:cNvSpPr txBox="1"/>
          <p:nvPr userDrawn="1"/>
        </p:nvSpPr>
        <p:spPr>
          <a:xfrm>
            <a:off x="2892426" y="5368355"/>
            <a:ext cx="8442617" cy="400110"/>
          </a:xfrm>
          <a:prstGeom prst="rect">
            <a:avLst/>
          </a:prstGeom>
          <a:noFill/>
        </p:spPr>
        <p:txBody>
          <a:bodyPr wrap="square" rtlCol="0">
            <a:spAutoFit/>
          </a:bodyPr>
          <a:lstStyle/>
          <a:p>
            <a:r>
              <a:rPr lang="en-AU" sz="2000" b="0" i="0" dirty="0">
                <a:latin typeface="Nexus Sans Pro" panose="02000503030000020003" pitchFamily="2" charset="77"/>
              </a:rPr>
              <a:t>Presented by:</a:t>
            </a:r>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a:t>© 2020 Elia International Ltd</a:t>
            </a:r>
            <a:endParaRPr lang="en-AU" dirty="0"/>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396674"/>
            <a:ext cx="7200900" cy="319087"/>
          </a:xfrm>
        </p:spPr>
        <p:txBody>
          <a:bodyPr>
            <a:noAutofit/>
          </a:bodyPr>
          <a:lstStyle>
            <a:lvl1pPr marL="0" indent="0">
              <a:buFontTx/>
              <a:buNone/>
              <a:defRPr sz="1800">
                <a:solidFill>
                  <a:schemeClr val="tx1">
                    <a:lumMod val="65000"/>
                    <a:lumOff val="35000"/>
                  </a:schemeClr>
                </a:solidFill>
              </a:defRPr>
            </a:lvl1pPr>
          </a:lstStyle>
          <a:p>
            <a:pPr lvl="0"/>
            <a:r>
              <a:rPr lang="en-GB"/>
              <a:t>Click to edit Master text styles</a:t>
            </a:r>
          </a:p>
        </p:txBody>
      </p:sp>
    </p:spTree>
    <p:extLst>
      <p:ext uri="{BB962C8B-B14F-4D97-AF65-F5344CB8AC3E}">
        <p14:creationId xmlns:p14="http://schemas.microsoft.com/office/powerpoint/2010/main" val="260348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logo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597" y="2312989"/>
            <a:ext cx="8442617" cy="1116012"/>
          </a:xfrm>
        </p:spPr>
        <p:txBody>
          <a:bodyPr anchor="ct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City, Date</a:t>
            </a:r>
            <a:endParaRPr lang="en-AU" dirty="0"/>
          </a:p>
        </p:txBody>
      </p:sp>
      <p:sp>
        <p:nvSpPr>
          <p:cNvPr id="8" name="Footer Placeholder 4">
            <a:extLst>
              <a:ext uri="{FF2B5EF4-FFF2-40B4-BE49-F238E27FC236}">
                <a16:creationId xmlns:a16="http://schemas.microsoft.com/office/drawing/2014/main" id="{1E5C4843-0712-8D47-A39F-200164EB174C}"/>
              </a:ext>
            </a:extLst>
          </p:cNvPr>
          <p:cNvSpPr>
            <a:spLocks noGrp="1"/>
          </p:cNvSpPr>
          <p:nvPr>
            <p:ph type="ftr" sz="quarter" idx="11"/>
          </p:nvPr>
        </p:nvSpPr>
        <p:spPr>
          <a:xfrm>
            <a:off x="4038600" y="6356351"/>
            <a:ext cx="4114800" cy="365125"/>
          </a:xfrm>
        </p:spPr>
        <p:txBody>
          <a:bodyPr/>
          <a:lstStyle/>
          <a:p>
            <a:r>
              <a:rPr lang="en-AU"/>
              <a:t>© 2020 Elia International Ltd</a:t>
            </a:r>
            <a:endParaRPr lang="en-AU" dirty="0"/>
          </a:p>
        </p:txBody>
      </p:sp>
      <p:sp>
        <p:nvSpPr>
          <p:cNvPr id="10" name="Text Placeholder 9">
            <a:extLst>
              <a:ext uri="{FF2B5EF4-FFF2-40B4-BE49-F238E27FC236}">
                <a16:creationId xmlns:a16="http://schemas.microsoft.com/office/drawing/2014/main" id="{C5112F74-A6FA-454A-85D0-BD59EE59C1A2}"/>
              </a:ext>
            </a:extLst>
          </p:cNvPr>
          <p:cNvSpPr>
            <a:spLocks noGrp="1"/>
          </p:cNvSpPr>
          <p:nvPr>
            <p:ph type="body" sz="quarter" idx="12"/>
          </p:nvPr>
        </p:nvSpPr>
        <p:spPr>
          <a:xfrm>
            <a:off x="4477513" y="5427154"/>
            <a:ext cx="7200900" cy="319087"/>
          </a:xfrm>
        </p:spPr>
        <p:txBody>
          <a:bodyPr>
            <a:noAutofit/>
          </a:bodyPr>
          <a:lstStyle>
            <a:lvl1pPr marL="0" indent="0">
              <a:buFontTx/>
              <a:buNone/>
              <a:defRPr sz="1800">
                <a:solidFill>
                  <a:schemeClr val="tx1">
                    <a:lumMod val="65000"/>
                    <a:lumOff val="35000"/>
                  </a:schemeClr>
                </a:solidFill>
              </a:defRPr>
            </a:lvl1pPr>
          </a:lstStyle>
          <a:p>
            <a:pPr lvl="0"/>
            <a:r>
              <a:rPr lang="en-GB"/>
              <a:t>Click to edit Master text styles</a:t>
            </a:r>
          </a:p>
        </p:txBody>
      </p:sp>
    </p:spTree>
    <p:extLst>
      <p:ext uri="{BB962C8B-B14F-4D97-AF65-F5344CB8AC3E}">
        <p14:creationId xmlns:p14="http://schemas.microsoft.com/office/powerpoint/2010/main" val="2305444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Basic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3DECE-3BE3-A743-872B-F4E93B4985CC}"/>
              </a:ext>
            </a:extLst>
          </p:cNvPr>
          <p:cNvSpPr>
            <a:spLocks noGrp="1"/>
          </p:cNvSpPr>
          <p:nvPr>
            <p:ph type="ctrTitle"/>
          </p:nvPr>
        </p:nvSpPr>
        <p:spPr>
          <a:xfrm>
            <a:off x="2909599" y="981077"/>
            <a:ext cx="8442616" cy="1331913"/>
          </a:xfrm>
        </p:spPr>
        <p:txBody>
          <a:bodyPr anchor="ctr">
            <a:normAutofit/>
          </a:bodyPr>
          <a:lstStyle>
            <a:lvl1pPr algn="l">
              <a:defRPr sz="4400"/>
            </a:lvl1pPr>
          </a:lstStyle>
          <a:p>
            <a:r>
              <a:rPr lang="en-GB"/>
              <a:t>Click to edit Master title style</a:t>
            </a:r>
            <a:endParaRPr lang="en-AU" dirty="0"/>
          </a:p>
        </p:txBody>
      </p:sp>
      <p:sp>
        <p:nvSpPr>
          <p:cNvPr id="3" name="Subtitle 2">
            <a:extLst>
              <a:ext uri="{FF2B5EF4-FFF2-40B4-BE49-F238E27FC236}">
                <a16:creationId xmlns:a16="http://schemas.microsoft.com/office/drawing/2014/main" id="{17867F4C-0B1D-D94B-A59B-06CC94FDE434}"/>
              </a:ext>
            </a:extLst>
          </p:cNvPr>
          <p:cNvSpPr>
            <a:spLocks noGrp="1"/>
          </p:cNvSpPr>
          <p:nvPr>
            <p:ph type="subTitle" idx="1" hasCustomPrompt="1"/>
          </p:nvPr>
        </p:nvSpPr>
        <p:spPr>
          <a:xfrm>
            <a:off x="2909600" y="2312980"/>
            <a:ext cx="8442617" cy="3456000"/>
          </a:xfrm>
        </p:spPr>
        <p:txBody>
          <a:bodyPr anchor="t">
            <a:normAutofit/>
          </a:bodyPr>
          <a:lstStyle>
            <a:lvl1pPr marL="0" indent="0" algn="l">
              <a:buNone/>
              <a:defRPr sz="2400"/>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text</a:t>
            </a:r>
            <a:endParaRPr lang="en-AU" dirty="0"/>
          </a:p>
        </p:txBody>
      </p:sp>
      <p:sp>
        <p:nvSpPr>
          <p:cNvPr id="6" name="Rectangle 5">
            <a:extLst>
              <a:ext uri="{FF2B5EF4-FFF2-40B4-BE49-F238E27FC236}">
                <a16:creationId xmlns:a16="http://schemas.microsoft.com/office/drawing/2014/main" id="{E280C9DA-725F-5F43-8CCB-3DC1D3C62A93}"/>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04ED5188-5273-664B-B0EB-4A260CB5E6FE}"/>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3251921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Mostly Text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9AAA1-2759-1A4A-8637-651911F498FA}"/>
              </a:ext>
            </a:extLst>
          </p:cNvPr>
          <p:cNvSpPr>
            <a:spLocks noGrp="1"/>
          </p:cNvSpPr>
          <p:nvPr>
            <p:ph type="title"/>
          </p:nvPr>
        </p:nvSpPr>
        <p:spPr>
          <a:xfrm>
            <a:off x="407989" y="525401"/>
            <a:ext cx="10944225" cy="647699"/>
          </a:xfrm>
        </p:spPr>
        <p:txBody>
          <a:bodyPr>
            <a:normAutofit/>
          </a:bodyPr>
          <a:lstStyle>
            <a:lvl1pPr>
              <a:defRPr sz="3600">
                <a:solidFill>
                  <a:srgbClr val="1B75BC"/>
                </a:solidFill>
              </a:defRPr>
            </a:lvl1pPr>
          </a:lstStyle>
          <a:p>
            <a:r>
              <a:rPr lang="en-GB"/>
              <a:t>Click to edit Master title style</a:t>
            </a:r>
            <a:endParaRPr lang="en-AU" dirty="0"/>
          </a:p>
        </p:txBody>
      </p:sp>
      <p:sp>
        <p:nvSpPr>
          <p:cNvPr id="4" name="Rectangle 3">
            <a:extLst>
              <a:ext uri="{FF2B5EF4-FFF2-40B4-BE49-F238E27FC236}">
                <a16:creationId xmlns:a16="http://schemas.microsoft.com/office/drawing/2014/main" id="{2F92B1DE-2728-DD45-BF20-0AFE5EF838F5}"/>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Rectangle 4">
            <a:extLst>
              <a:ext uri="{FF2B5EF4-FFF2-40B4-BE49-F238E27FC236}">
                <a16:creationId xmlns:a16="http://schemas.microsoft.com/office/drawing/2014/main" id="{03AAD3FF-016E-3C41-B754-0A6B51F2D7A5}"/>
              </a:ext>
            </a:extLst>
          </p:cNvPr>
          <p:cNvSpPr/>
          <p:nvPr userDrawn="1"/>
        </p:nvSpPr>
        <p:spPr>
          <a:xfrm>
            <a:off x="0" y="6174995"/>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Text Placeholder 7">
            <a:extLst>
              <a:ext uri="{FF2B5EF4-FFF2-40B4-BE49-F238E27FC236}">
                <a16:creationId xmlns:a16="http://schemas.microsoft.com/office/drawing/2014/main" id="{3607EAB4-F3AE-1E45-A11F-2562D213742C}"/>
              </a:ext>
            </a:extLst>
          </p:cNvPr>
          <p:cNvSpPr>
            <a:spLocks noGrp="1"/>
          </p:cNvSpPr>
          <p:nvPr>
            <p:ph type="body" sz="quarter" idx="11"/>
          </p:nvPr>
        </p:nvSpPr>
        <p:spPr>
          <a:xfrm>
            <a:off x="407989" y="1435610"/>
            <a:ext cx="10944225" cy="4333367"/>
          </a:xfrm>
        </p:spPr>
        <p:txBody>
          <a:bodyPr/>
          <a:lstStyle>
            <a:lvl2pPr marL="685783" indent="-228594">
              <a:buFont typeface="System Font Regular"/>
              <a:buChar char="-"/>
              <a:defRPr/>
            </a:lvl2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Tree>
    <p:extLst>
      <p:ext uri="{BB962C8B-B14F-4D97-AF65-F5344CB8AC3E}">
        <p14:creationId xmlns:p14="http://schemas.microsoft.com/office/powerpoint/2010/main" val="311779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New Se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8163A2-66F9-5645-89CB-F0D15A24EEEE}"/>
              </a:ext>
            </a:extLst>
          </p:cNvPr>
          <p:cNvSpPr>
            <a:spLocks noGrp="1"/>
          </p:cNvSpPr>
          <p:nvPr>
            <p:ph type="title" hasCustomPrompt="1"/>
          </p:nvPr>
        </p:nvSpPr>
        <p:spPr/>
        <p:txBody>
          <a:bodyPr/>
          <a:lstStyle/>
          <a:p>
            <a:r>
              <a:rPr lang="en-US" dirty="0"/>
              <a:t>Click to edit section title</a:t>
            </a:r>
            <a:endParaRPr lang="en-AU" dirty="0"/>
          </a:p>
        </p:txBody>
      </p:sp>
      <p:sp>
        <p:nvSpPr>
          <p:cNvPr id="3" name="Content Placeholder 2">
            <a:extLst>
              <a:ext uri="{FF2B5EF4-FFF2-40B4-BE49-F238E27FC236}">
                <a16:creationId xmlns:a16="http://schemas.microsoft.com/office/drawing/2014/main" id="{0C0E41AC-922D-1E41-8733-2051844B43E4}"/>
              </a:ext>
            </a:extLst>
          </p:cNvPr>
          <p:cNvSpPr>
            <a:spLocks noGrp="1"/>
          </p:cNvSpPr>
          <p:nvPr>
            <p:ph idx="1"/>
          </p:nvPr>
        </p:nvSpPr>
        <p:spPr>
          <a:xfrm>
            <a:off x="2892426" y="2474843"/>
            <a:ext cx="8458201" cy="32941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dirty="0"/>
          </a:p>
        </p:txBody>
      </p:sp>
      <p:sp>
        <p:nvSpPr>
          <p:cNvPr id="7" name="Rectangle 6">
            <a:extLst>
              <a:ext uri="{FF2B5EF4-FFF2-40B4-BE49-F238E27FC236}">
                <a16:creationId xmlns:a16="http://schemas.microsoft.com/office/drawing/2014/main" id="{8789FA30-43FA-8A42-A1AF-10EF13E79B3D}"/>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F2078059-78CF-8844-B17A-BDEA640F9851}"/>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cxnSp>
        <p:nvCxnSpPr>
          <p:cNvPr id="5" name="Straight Connector 4">
            <a:extLst>
              <a:ext uri="{FF2B5EF4-FFF2-40B4-BE49-F238E27FC236}">
                <a16:creationId xmlns:a16="http://schemas.microsoft.com/office/drawing/2014/main" id="{8B6F34E3-1C75-434F-9A98-0A83D56602B4}"/>
              </a:ext>
            </a:extLst>
          </p:cNvPr>
          <p:cNvCxnSpPr/>
          <p:nvPr userDrawn="1"/>
        </p:nvCxnSpPr>
        <p:spPr>
          <a:xfrm>
            <a:off x="2892427" y="2309019"/>
            <a:ext cx="8459787" cy="0"/>
          </a:xfrm>
          <a:prstGeom prst="line">
            <a:avLst/>
          </a:prstGeom>
          <a:ln w="9525">
            <a:solidFill>
              <a:srgbClr val="1B75BC"/>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6342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hree Column">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p:nvPr userDrawn="1"/>
        </p:nvCxnSpPr>
        <p:spPr>
          <a:xfrm>
            <a:off x="4078800"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p:nvPr userDrawn="1"/>
        </p:nvCxnSpPr>
        <p:spPr>
          <a:xfrm>
            <a:off x="8163439" y="0"/>
            <a:ext cx="0" cy="685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337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12931"/>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12931"/>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635000"/>
            <a:ext cx="4094163" cy="6237288"/>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094164" y="671395"/>
            <a:ext cx="4029139" cy="6164436"/>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671396"/>
            <a:ext cx="4029139" cy="6164437"/>
          </a:xfrm>
        </p:spPr>
        <p:txBody>
          <a:bodyPr lIns="144000" tIns="144000" rIns="144000" bIns="144000">
            <a:normAutofit/>
          </a:bodyPr>
          <a:lstStyle>
            <a:lvl1pPr marL="0" indent="0">
              <a:buFontTx/>
              <a:buNone/>
              <a:defRPr sz="1800"/>
            </a:lvl1pPr>
          </a:lstStyle>
          <a:p>
            <a:pPr lvl="0"/>
            <a:r>
              <a:rPr lang="en-US" dirty="0"/>
              <a:t>Edit Column Text</a:t>
            </a:r>
          </a:p>
        </p:txBody>
      </p:sp>
    </p:spTree>
    <p:extLst>
      <p:ext uri="{BB962C8B-B14F-4D97-AF65-F5344CB8AC3E}">
        <p14:creationId xmlns:p14="http://schemas.microsoft.com/office/powerpoint/2010/main" val="21632285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heading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514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0"/>
            <a:ext cx="4094163"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0"/>
            <a:ext cx="4029139" cy="4430367"/>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pic>
        <p:nvPicPr>
          <p:cNvPr id="2" name="Picture 1">
            <a:extLst>
              <a:ext uri="{FF2B5EF4-FFF2-40B4-BE49-F238E27FC236}">
                <a16:creationId xmlns:a16="http://schemas.microsoft.com/office/drawing/2014/main" id="{C06D4CCA-E27C-3FC6-B371-49161A42DB58}"/>
              </a:ext>
            </a:extLst>
          </p:cNvPr>
          <p:cNvPicPr>
            <a:picLocks noChangeAspect="1"/>
          </p:cNvPicPr>
          <p:nvPr userDrawn="1"/>
        </p:nvPicPr>
        <p:blipFill>
          <a:blip r:embed="rId2"/>
          <a:stretch>
            <a:fillRect/>
          </a:stretch>
        </p:blipFill>
        <p:spPr>
          <a:xfrm>
            <a:off x="218124" y="6156907"/>
            <a:ext cx="11831636" cy="504222"/>
          </a:xfrm>
          <a:prstGeom prst="rect">
            <a:avLst/>
          </a:prstGeom>
        </p:spPr>
      </p:pic>
    </p:spTree>
    <p:extLst>
      <p:ext uri="{BB962C8B-B14F-4D97-AF65-F5344CB8AC3E}">
        <p14:creationId xmlns:p14="http://schemas.microsoft.com/office/powerpoint/2010/main" val="3276558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scaling question and scale footer">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Text Placeholder 34">
            <a:extLst>
              <a:ext uri="{FF2B5EF4-FFF2-40B4-BE49-F238E27FC236}">
                <a16:creationId xmlns:a16="http://schemas.microsoft.com/office/drawing/2014/main" id="{23F395E8-EF13-CF45-B607-6B235654DBB9}"/>
              </a:ext>
            </a:extLst>
          </p:cNvPr>
          <p:cNvSpPr>
            <a:spLocks noGrp="1"/>
          </p:cNvSpPr>
          <p:nvPr>
            <p:ph type="body" sz="quarter" idx="10" hasCustomPrompt="1"/>
          </p:nvPr>
        </p:nvSpPr>
        <p:spPr>
          <a:xfrm>
            <a:off x="-7551" y="691538"/>
            <a:ext cx="4078288"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7" name="Text Placeholder 34">
            <a:extLst>
              <a:ext uri="{FF2B5EF4-FFF2-40B4-BE49-F238E27FC236}">
                <a16:creationId xmlns:a16="http://schemas.microsoft.com/office/drawing/2014/main" id="{B92866A6-66B9-6841-8F1C-1AB10A9D7577}"/>
              </a:ext>
            </a:extLst>
          </p:cNvPr>
          <p:cNvSpPr>
            <a:spLocks noGrp="1"/>
          </p:cNvSpPr>
          <p:nvPr>
            <p:ph type="body" sz="quarter" idx="11" hasCustomPrompt="1"/>
          </p:nvPr>
        </p:nvSpPr>
        <p:spPr>
          <a:xfrm>
            <a:off x="4086864" y="701092"/>
            <a:ext cx="4068513" cy="617509"/>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38" name="Text Placeholder 34">
            <a:extLst>
              <a:ext uri="{FF2B5EF4-FFF2-40B4-BE49-F238E27FC236}">
                <a16:creationId xmlns:a16="http://schemas.microsoft.com/office/drawing/2014/main" id="{6C1AB7E4-9349-C846-9C21-FDC09CF2514C}"/>
              </a:ext>
            </a:extLst>
          </p:cNvPr>
          <p:cNvSpPr>
            <a:spLocks noGrp="1"/>
          </p:cNvSpPr>
          <p:nvPr>
            <p:ph type="body" sz="quarter" idx="12" hasCustomPrompt="1"/>
          </p:nvPr>
        </p:nvSpPr>
        <p:spPr>
          <a:xfrm>
            <a:off x="8197226" y="701093"/>
            <a:ext cx="3994775" cy="627063"/>
          </a:xfrm>
        </p:spPr>
        <p:txBody>
          <a:bodyPr anchor="ctr">
            <a:normAutofit/>
          </a:bodyPr>
          <a:lstStyle>
            <a:lvl1pPr marL="0" indent="0" algn="ctr">
              <a:buFontTx/>
              <a:buNone/>
              <a:defRPr sz="2000" b="1" i="0">
                <a:solidFill>
                  <a:srgbClr val="1B75BC"/>
                </a:solidFill>
                <a:latin typeface="Nexus Sans Pro" panose="02000503030000020003" pitchFamily="2" charset="77"/>
              </a:defRPr>
            </a:lvl1pPr>
          </a:lstStyle>
          <a:p>
            <a:pPr lvl="0"/>
            <a:r>
              <a:rPr lang="en-US" dirty="0"/>
              <a:t>Edit Column Heading</a:t>
            </a:r>
          </a:p>
        </p:txBody>
      </p:sp>
      <p:sp>
        <p:nvSpPr>
          <p:cNvPr id="40" name="Text Placeholder 39">
            <a:extLst>
              <a:ext uri="{FF2B5EF4-FFF2-40B4-BE49-F238E27FC236}">
                <a16:creationId xmlns:a16="http://schemas.microsoft.com/office/drawing/2014/main" id="{F705D8CE-86A8-B847-86FF-4D11DDD3CF7F}"/>
              </a:ext>
            </a:extLst>
          </p:cNvPr>
          <p:cNvSpPr>
            <a:spLocks noGrp="1"/>
          </p:cNvSpPr>
          <p:nvPr>
            <p:ph type="body" sz="quarter" idx="13" hasCustomPrompt="1"/>
          </p:nvPr>
        </p:nvSpPr>
        <p:spPr>
          <a:xfrm>
            <a:off x="1" y="1338611"/>
            <a:ext cx="4094163"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41" name="Text Placeholder 39">
            <a:extLst>
              <a:ext uri="{FF2B5EF4-FFF2-40B4-BE49-F238E27FC236}">
                <a16:creationId xmlns:a16="http://schemas.microsoft.com/office/drawing/2014/main" id="{311F1BB3-566D-E643-B95F-47747C4806ED}"/>
              </a:ext>
            </a:extLst>
          </p:cNvPr>
          <p:cNvSpPr>
            <a:spLocks noGrp="1"/>
          </p:cNvSpPr>
          <p:nvPr>
            <p:ph type="body" sz="quarter" idx="14" hasCustomPrompt="1"/>
          </p:nvPr>
        </p:nvSpPr>
        <p:spPr>
          <a:xfrm>
            <a:off x="4113017" y="1338610"/>
            <a:ext cx="4029139" cy="3674715"/>
          </a:xfrm>
        </p:spPr>
        <p:txBody>
          <a:bodyPr lIns="144000" tIns="144000" rIns="144000" bIns="144000">
            <a:normAutofit/>
          </a:bodyPr>
          <a:lstStyle>
            <a:lvl1pPr marL="0" indent="0">
              <a:buFontTx/>
              <a:buNone/>
              <a:defRPr sz="1800"/>
            </a:lvl1pPr>
          </a:lstStyle>
          <a:p>
            <a:pPr lvl="0"/>
            <a:r>
              <a:rPr lang="en-US" dirty="0"/>
              <a:t>Edit Column Text</a:t>
            </a:r>
          </a:p>
        </p:txBody>
      </p:sp>
      <p:sp>
        <p:nvSpPr>
          <p:cNvPr id="42" name="Text Placeholder 39">
            <a:extLst>
              <a:ext uri="{FF2B5EF4-FFF2-40B4-BE49-F238E27FC236}">
                <a16:creationId xmlns:a16="http://schemas.microsoft.com/office/drawing/2014/main" id="{987939E0-4E7B-3C4A-B15F-5A3E2201C2FD}"/>
              </a:ext>
            </a:extLst>
          </p:cNvPr>
          <p:cNvSpPr>
            <a:spLocks noGrp="1"/>
          </p:cNvSpPr>
          <p:nvPr>
            <p:ph type="body" sz="quarter" idx="15" hasCustomPrompt="1"/>
          </p:nvPr>
        </p:nvSpPr>
        <p:spPr>
          <a:xfrm>
            <a:off x="8170565" y="1338611"/>
            <a:ext cx="4029139" cy="3654706"/>
          </a:xfrm>
        </p:spPr>
        <p:txBody>
          <a:bodyPr lIns="144000" tIns="144000" rIns="144000" bIns="144000">
            <a:normAutofit/>
          </a:bodyPr>
          <a:lstStyle>
            <a:lvl1pPr marL="0" indent="0">
              <a:buFontTx/>
              <a:buNone/>
              <a:defRPr sz="1800"/>
            </a:lvl1pPr>
          </a:lstStyle>
          <a:p>
            <a:pPr lvl="0"/>
            <a:r>
              <a:rPr lang="en-US" dirty="0"/>
              <a:t>Edit Column Text</a:t>
            </a:r>
          </a:p>
        </p:txBody>
      </p:sp>
      <p:sp>
        <p:nvSpPr>
          <p:cNvPr id="5" name="Text Placeholder 4">
            <a:extLst>
              <a:ext uri="{FF2B5EF4-FFF2-40B4-BE49-F238E27FC236}">
                <a16:creationId xmlns:a16="http://schemas.microsoft.com/office/drawing/2014/main" id="{74A11173-879B-AF41-BAAB-FAFA66F30BFB}"/>
              </a:ext>
            </a:extLst>
          </p:cNvPr>
          <p:cNvSpPr>
            <a:spLocks noGrp="1"/>
          </p:cNvSpPr>
          <p:nvPr>
            <p:ph type="body" sz="quarter" idx="16" hasCustomPrompt="1"/>
          </p:nvPr>
        </p:nvSpPr>
        <p:spPr>
          <a:xfrm>
            <a:off x="0" y="-20637"/>
            <a:ext cx="12199939" cy="646113"/>
          </a:xfrm>
        </p:spPr>
        <p:txBody>
          <a:bodyPr anchor="ctr">
            <a:normAutofit/>
          </a:bodyPr>
          <a:lstStyle>
            <a:lvl1pPr marL="0" indent="0" algn="ctr">
              <a:buNone/>
              <a:defRPr sz="3200" b="1" i="0">
                <a:solidFill>
                  <a:srgbClr val="1B75BC"/>
                </a:solidFill>
                <a:latin typeface="Nexus Sans Pro" panose="02000503030000020003" pitchFamily="2" charset="77"/>
              </a:defRPr>
            </a:lvl1pPr>
          </a:lstStyle>
          <a:p>
            <a:pPr lvl="0"/>
            <a:r>
              <a:rPr lang="en-US" dirty="0"/>
              <a:t>Edit Table Heading</a:t>
            </a:r>
          </a:p>
        </p:txBody>
      </p:sp>
      <p:sp>
        <p:nvSpPr>
          <p:cNvPr id="3" name="Text Placeholder 2">
            <a:extLst>
              <a:ext uri="{FF2B5EF4-FFF2-40B4-BE49-F238E27FC236}">
                <a16:creationId xmlns:a16="http://schemas.microsoft.com/office/drawing/2014/main" id="{830DA544-497F-434D-B954-103E1E346878}"/>
              </a:ext>
            </a:extLst>
          </p:cNvPr>
          <p:cNvSpPr>
            <a:spLocks noGrp="1"/>
          </p:cNvSpPr>
          <p:nvPr>
            <p:ph type="body" sz="quarter" idx="17" hasCustomPrompt="1"/>
          </p:nvPr>
        </p:nvSpPr>
        <p:spPr>
          <a:xfrm>
            <a:off x="407988" y="5013325"/>
            <a:ext cx="11376025" cy="757237"/>
          </a:xfrm>
        </p:spPr>
        <p:txBody>
          <a:bodyPr anchor="ctr">
            <a:normAutofit/>
          </a:bodyPr>
          <a:lstStyle>
            <a:lvl1pPr marL="0" indent="0">
              <a:buNone/>
              <a:defRPr sz="1200" b="0" i="1">
                <a:solidFill>
                  <a:srgbClr val="1B75BC"/>
                </a:solidFill>
                <a:latin typeface="Nexus Sans Pro" panose="02000503030000020003" pitchFamily="2" charset="77"/>
              </a:defRPr>
            </a:lvl1pPr>
          </a:lstStyle>
          <a:p>
            <a:pPr lvl="0"/>
            <a:r>
              <a:rPr lang="en-AU" dirty="0"/>
              <a:t>Enter scaling question here</a:t>
            </a:r>
          </a:p>
        </p:txBody>
      </p:sp>
      <p:pic>
        <p:nvPicPr>
          <p:cNvPr id="4" name="Picture 3">
            <a:extLst>
              <a:ext uri="{FF2B5EF4-FFF2-40B4-BE49-F238E27FC236}">
                <a16:creationId xmlns:a16="http://schemas.microsoft.com/office/drawing/2014/main" id="{394F2E02-B299-F479-0F22-63D31C2A9C9E}"/>
              </a:ext>
            </a:extLst>
          </p:cNvPr>
          <p:cNvPicPr>
            <a:picLocks noChangeAspect="1"/>
          </p:cNvPicPr>
          <p:nvPr userDrawn="1"/>
        </p:nvPicPr>
        <p:blipFill>
          <a:blip r:embed="rId2"/>
          <a:stretch>
            <a:fillRect/>
          </a:stretch>
        </p:blipFill>
        <p:spPr>
          <a:xfrm>
            <a:off x="218124" y="6156907"/>
            <a:ext cx="11831636" cy="504222"/>
          </a:xfrm>
          <a:prstGeom prst="rect">
            <a:avLst/>
          </a:prstGeom>
        </p:spPr>
      </p:pic>
    </p:spTree>
    <p:extLst>
      <p:ext uri="{BB962C8B-B14F-4D97-AF65-F5344CB8AC3E}">
        <p14:creationId xmlns:p14="http://schemas.microsoft.com/office/powerpoint/2010/main" val="3794241741"/>
      </p:ext>
    </p:extLst>
  </p:cSld>
  <p:clrMapOvr>
    <a:masterClrMapping/>
  </p:clrMapOvr>
  <p:extLst>
    <p:ext uri="{DCECCB84-F9BA-43D5-87BE-67443E8EF086}">
      <p15:sldGuideLst xmlns:p15="http://schemas.microsoft.com/office/powerpoint/2012/main">
        <p15:guide id="1" orient="horz" pos="315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hree Column Layout with analysis categories, scaling question and scale footer (animated)">
    <p:spTree>
      <p:nvGrpSpPr>
        <p:cNvPr id="1" name=""/>
        <p:cNvGrpSpPr/>
        <p:nvPr/>
      </p:nvGrpSpPr>
      <p:grpSpPr>
        <a:xfrm>
          <a:off x="0" y="0"/>
          <a:ext cx="0" cy="0"/>
          <a:chOff x="0" y="0"/>
          <a:chExt cx="0" cy="0"/>
        </a:xfrm>
      </p:grpSpPr>
      <p:cxnSp>
        <p:nvCxnSpPr>
          <p:cNvPr id="22" name="Straight Connector 21">
            <a:extLst>
              <a:ext uri="{FF2B5EF4-FFF2-40B4-BE49-F238E27FC236}">
                <a16:creationId xmlns:a16="http://schemas.microsoft.com/office/drawing/2014/main" id="{96BAAD54-0D4A-424D-B5B2-EC4A938C64D4}"/>
              </a:ext>
            </a:extLst>
          </p:cNvPr>
          <p:cNvCxnSpPr>
            <a:cxnSpLocks/>
          </p:cNvCxnSpPr>
          <p:nvPr userDrawn="1"/>
        </p:nvCxnSpPr>
        <p:spPr>
          <a:xfrm>
            <a:off x="4078800" y="625475"/>
            <a:ext cx="0" cy="43678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5E419C-32A2-1948-A56A-E9E3F0370FD5}"/>
              </a:ext>
            </a:extLst>
          </p:cNvPr>
          <p:cNvCxnSpPr>
            <a:cxnSpLocks/>
          </p:cNvCxnSpPr>
          <p:nvPr userDrawn="1"/>
        </p:nvCxnSpPr>
        <p:spPr>
          <a:xfrm>
            <a:off x="8163439" y="625475"/>
            <a:ext cx="0" cy="4387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37E63311-E07A-834C-8DAA-92B69AFA316A}"/>
              </a:ext>
            </a:extLst>
          </p:cNvPr>
          <p:cNvCxnSpPr/>
          <p:nvPr userDrawn="1"/>
        </p:nvCxnSpPr>
        <p:spPr>
          <a:xfrm>
            <a:off x="0" y="635431"/>
            <a:ext cx="1224000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D85C4C80-D207-7D4D-AB5E-C4150F3D4FD1}"/>
              </a:ext>
            </a:extLst>
          </p:cNvPr>
          <p:cNvSpPr txBox="1"/>
          <p:nvPr userDrawn="1"/>
        </p:nvSpPr>
        <p:spPr>
          <a:xfrm>
            <a:off x="421419" y="5780598"/>
            <a:ext cx="11370365"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b="0" i="0" dirty="0">
                <a:solidFill>
                  <a:srgbClr val="F58229"/>
                </a:solidFill>
                <a:latin typeface="Nexus Sans Pro" panose="02000503030000020003" pitchFamily="2" charset="77"/>
              </a:rPr>
              <a:t>Put different judgement numbers on scale for different people, e.g. different professionals, child, parents etc.</a:t>
            </a:r>
          </a:p>
          <a:p>
            <a:pPr algn="l"/>
            <a:endParaRPr lang="en-AU" sz="2000" b="0" i="0" dirty="0">
              <a:solidFill>
                <a:schemeClr val="tx1">
                  <a:lumMod val="85000"/>
                  <a:lumOff val="15000"/>
                </a:schemeClr>
              </a:solidFill>
              <a:latin typeface="Nexus Sans Pro" panose="02000503030000020003" pitchFamily="2" charset="77"/>
            </a:endParaRPr>
          </a:p>
        </p:txBody>
      </p:sp>
      <p:sp>
        <p:nvSpPr>
          <p:cNvPr id="4" name="TextBox 3">
            <a:extLst>
              <a:ext uri="{FF2B5EF4-FFF2-40B4-BE49-F238E27FC236}">
                <a16:creationId xmlns:a16="http://schemas.microsoft.com/office/drawing/2014/main" id="{A6D4965D-75D0-BC48-8019-8FF34D31E977}"/>
              </a:ext>
            </a:extLst>
          </p:cNvPr>
          <p:cNvSpPr txBox="1"/>
          <p:nvPr userDrawn="1"/>
        </p:nvSpPr>
        <p:spPr>
          <a:xfrm>
            <a:off x="292870" y="1543168"/>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HARM</a:t>
            </a:r>
          </a:p>
        </p:txBody>
      </p:sp>
      <p:sp>
        <p:nvSpPr>
          <p:cNvPr id="16" name="TextBox 15">
            <a:extLst>
              <a:ext uri="{FF2B5EF4-FFF2-40B4-BE49-F238E27FC236}">
                <a16:creationId xmlns:a16="http://schemas.microsoft.com/office/drawing/2014/main" id="{8BC8D621-7B73-2243-8461-1FDA9EEBFF22}"/>
              </a:ext>
            </a:extLst>
          </p:cNvPr>
          <p:cNvSpPr txBox="1"/>
          <p:nvPr userDrawn="1"/>
        </p:nvSpPr>
        <p:spPr>
          <a:xfrm>
            <a:off x="279617" y="2513938"/>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DANGER STATEMENTS</a:t>
            </a:r>
          </a:p>
        </p:txBody>
      </p:sp>
      <p:sp>
        <p:nvSpPr>
          <p:cNvPr id="17" name="TextBox 16">
            <a:extLst>
              <a:ext uri="{FF2B5EF4-FFF2-40B4-BE49-F238E27FC236}">
                <a16:creationId xmlns:a16="http://schemas.microsoft.com/office/drawing/2014/main" id="{FFBB4B65-C11E-AB4F-937B-D5CD1D7C41D9}"/>
              </a:ext>
            </a:extLst>
          </p:cNvPr>
          <p:cNvSpPr txBox="1"/>
          <p:nvPr userDrawn="1"/>
        </p:nvSpPr>
        <p:spPr>
          <a:xfrm>
            <a:off x="288894" y="385108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COMPLICATING FACTORS</a:t>
            </a:r>
          </a:p>
        </p:txBody>
      </p:sp>
      <p:sp>
        <p:nvSpPr>
          <p:cNvPr id="18" name="TextBox 17">
            <a:extLst>
              <a:ext uri="{FF2B5EF4-FFF2-40B4-BE49-F238E27FC236}">
                <a16:creationId xmlns:a16="http://schemas.microsoft.com/office/drawing/2014/main" id="{D00286B8-A1EA-1B47-A5F0-42F031909F7A}"/>
              </a:ext>
            </a:extLst>
          </p:cNvPr>
          <p:cNvSpPr txBox="1"/>
          <p:nvPr userDrawn="1"/>
        </p:nvSpPr>
        <p:spPr>
          <a:xfrm>
            <a:off x="4359961" y="1537251"/>
            <a:ext cx="3697357" cy="1077218"/>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EXISTING STRENGTHS</a:t>
            </a:r>
          </a:p>
        </p:txBody>
      </p:sp>
      <p:sp>
        <p:nvSpPr>
          <p:cNvPr id="19" name="TextBox 18">
            <a:extLst>
              <a:ext uri="{FF2B5EF4-FFF2-40B4-BE49-F238E27FC236}">
                <a16:creationId xmlns:a16="http://schemas.microsoft.com/office/drawing/2014/main" id="{A08AD4C0-99C0-7440-8AD4-0BF3BE564B65}"/>
              </a:ext>
            </a:extLst>
          </p:cNvPr>
          <p:cNvSpPr txBox="1"/>
          <p:nvPr userDrawn="1"/>
        </p:nvSpPr>
        <p:spPr>
          <a:xfrm>
            <a:off x="4353335" y="3025470"/>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EXISTING SAFETY</a:t>
            </a:r>
          </a:p>
        </p:txBody>
      </p:sp>
      <p:sp>
        <p:nvSpPr>
          <p:cNvPr id="20" name="TextBox 19">
            <a:extLst>
              <a:ext uri="{FF2B5EF4-FFF2-40B4-BE49-F238E27FC236}">
                <a16:creationId xmlns:a16="http://schemas.microsoft.com/office/drawing/2014/main" id="{BC6E560B-5E4E-4445-AB36-05B84D339B26}"/>
              </a:ext>
            </a:extLst>
          </p:cNvPr>
          <p:cNvSpPr txBox="1"/>
          <p:nvPr userDrawn="1"/>
        </p:nvSpPr>
        <p:spPr>
          <a:xfrm>
            <a:off x="8444599" y="1563621"/>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SAFETY GOALS</a:t>
            </a:r>
          </a:p>
        </p:txBody>
      </p:sp>
      <p:sp>
        <p:nvSpPr>
          <p:cNvPr id="21" name="TextBox 20">
            <a:extLst>
              <a:ext uri="{FF2B5EF4-FFF2-40B4-BE49-F238E27FC236}">
                <a16:creationId xmlns:a16="http://schemas.microsoft.com/office/drawing/2014/main" id="{9E1407B4-36C9-C546-92E4-0FD52FFA81CA}"/>
              </a:ext>
            </a:extLst>
          </p:cNvPr>
          <p:cNvSpPr txBox="1"/>
          <p:nvPr userDrawn="1"/>
        </p:nvSpPr>
        <p:spPr>
          <a:xfrm>
            <a:off x="8457533" y="3018844"/>
            <a:ext cx="3697357" cy="584775"/>
          </a:xfrm>
          <a:prstGeom prst="rect">
            <a:avLst/>
          </a:prstGeom>
          <a:noFill/>
        </p:spPr>
        <p:txBody>
          <a:bodyPr wrap="square" rtlCol="0">
            <a:spAutoFit/>
          </a:bodyPr>
          <a:lstStyle/>
          <a:p>
            <a:pPr algn="l"/>
            <a:r>
              <a:rPr lang="en-AU" sz="3200" b="1" i="0" dirty="0">
                <a:solidFill>
                  <a:srgbClr val="F58229"/>
                </a:solidFill>
                <a:latin typeface="Nexus Sans Pro" panose="02000503030000020003" pitchFamily="2" charset="77"/>
              </a:rPr>
              <a:t>NEXT STEPS</a:t>
            </a:r>
          </a:p>
        </p:txBody>
      </p:sp>
      <p:sp>
        <p:nvSpPr>
          <p:cNvPr id="7" name="TextBox 6">
            <a:extLst>
              <a:ext uri="{FF2B5EF4-FFF2-40B4-BE49-F238E27FC236}">
                <a16:creationId xmlns:a16="http://schemas.microsoft.com/office/drawing/2014/main" id="{ECCE72D1-FF7D-FB46-A60E-8A5067A38FFA}"/>
              </a:ext>
            </a:extLst>
          </p:cNvPr>
          <p:cNvSpPr txBox="1"/>
          <p:nvPr userDrawn="1"/>
        </p:nvSpPr>
        <p:spPr>
          <a:xfrm>
            <a:off x="1" y="87084"/>
            <a:ext cx="12192000" cy="800219"/>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600" b="1" i="0" dirty="0">
                <a:solidFill>
                  <a:srgbClr val="1B75BC"/>
                </a:solidFill>
                <a:latin typeface="Nexus Sans Pro" panose="02000503030000020003" pitchFamily="2" charset="77"/>
              </a:rPr>
              <a:t>Thinking about the child/teenager and the family situation in this child protection case:</a:t>
            </a:r>
          </a:p>
          <a:p>
            <a:pPr algn="l"/>
            <a:endParaRPr lang="en-AU" sz="2000" b="0" i="0" dirty="0">
              <a:solidFill>
                <a:schemeClr val="tx1">
                  <a:lumMod val="85000"/>
                  <a:lumOff val="15000"/>
                </a:schemeClr>
              </a:solidFill>
              <a:latin typeface="Nexus Sans Pro" panose="02000503030000020003" pitchFamily="2" charset="77"/>
            </a:endParaRPr>
          </a:p>
        </p:txBody>
      </p:sp>
      <p:sp>
        <p:nvSpPr>
          <p:cNvPr id="8" name="TextBox 7">
            <a:extLst>
              <a:ext uri="{FF2B5EF4-FFF2-40B4-BE49-F238E27FC236}">
                <a16:creationId xmlns:a16="http://schemas.microsoft.com/office/drawing/2014/main" id="{9DB1E753-CA8D-4747-B92F-D2824C46998D}"/>
              </a:ext>
            </a:extLst>
          </p:cNvPr>
          <p:cNvSpPr txBox="1"/>
          <p:nvPr userDrawn="1"/>
        </p:nvSpPr>
        <p:spPr>
          <a:xfrm>
            <a:off x="0" y="844593"/>
            <a:ext cx="4086864"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 are we worried about?</a:t>
            </a:r>
          </a:p>
          <a:p>
            <a:pPr algn="l"/>
            <a:endParaRPr lang="en-AU" sz="2000" b="0" i="0" dirty="0">
              <a:solidFill>
                <a:schemeClr val="tx1">
                  <a:lumMod val="85000"/>
                  <a:lumOff val="15000"/>
                </a:schemeClr>
              </a:solidFill>
              <a:latin typeface="Nexus Sans Pro" panose="02000503030000020003" pitchFamily="2" charset="77"/>
            </a:endParaRPr>
          </a:p>
        </p:txBody>
      </p:sp>
      <p:sp>
        <p:nvSpPr>
          <p:cNvPr id="10" name="TextBox 9">
            <a:extLst>
              <a:ext uri="{FF2B5EF4-FFF2-40B4-BE49-F238E27FC236}">
                <a16:creationId xmlns:a16="http://schemas.microsoft.com/office/drawing/2014/main" id="{D5592279-9AB2-534D-A32E-AF8EF2619677}"/>
              </a:ext>
            </a:extLst>
          </p:cNvPr>
          <p:cNvSpPr txBox="1"/>
          <p:nvPr userDrawn="1"/>
        </p:nvSpPr>
        <p:spPr>
          <a:xfrm>
            <a:off x="4078800" y="849084"/>
            <a:ext cx="4084639"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What’s working well?</a:t>
            </a:r>
          </a:p>
          <a:p>
            <a:pPr algn="l"/>
            <a:endParaRPr lang="en-AU" sz="2000" b="0" i="0" dirty="0">
              <a:solidFill>
                <a:schemeClr val="tx1">
                  <a:lumMod val="85000"/>
                  <a:lumOff val="15000"/>
                </a:schemeClr>
              </a:solidFill>
              <a:latin typeface="Nexus Sans Pro" panose="02000503030000020003" pitchFamily="2" charset="77"/>
            </a:endParaRPr>
          </a:p>
        </p:txBody>
      </p:sp>
      <p:sp>
        <p:nvSpPr>
          <p:cNvPr id="11" name="TextBox 10">
            <a:extLst>
              <a:ext uri="{FF2B5EF4-FFF2-40B4-BE49-F238E27FC236}">
                <a16:creationId xmlns:a16="http://schemas.microsoft.com/office/drawing/2014/main" id="{FC7F166C-72F3-274E-A67A-F62F3CD72F29}"/>
              </a:ext>
            </a:extLst>
          </p:cNvPr>
          <p:cNvSpPr txBox="1"/>
          <p:nvPr userDrawn="1"/>
        </p:nvSpPr>
        <p:spPr>
          <a:xfrm>
            <a:off x="8163439" y="844503"/>
            <a:ext cx="4028561" cy="707886"/>
          </a:xfrm>
          <a:prstGeom prst="rect">
            <a:avLst/>
          </a:prstGeom>
          <a:noFill/>
        </p:spPr>
        <p:txBody>
          <a:bodyPr wrap="square"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i="0" dirty="0">
                <a:solidFill>
                  <a:srgbClr val="1B75BC"/>
                </a:solidFill>
                <a:latin typeface="Nexus Sans Pro" panose="02000503030000020003" pitchFamily="2" charset="77"/>
              </a:rPr>
              <a:t>What needs to happen?</a:t>
            </a:r>
          </a:p>
          <a:p>
            <a:pPr algn="l"/>
            <a:endParaRPr lang="en-AU" sz="2000" b="0" i="0" dirty="0">
              <a:solidFill>
                <a:schemeClr val="tx1">
                  <a:lumMod val="85000"/>
                  <a:lumOff val="15000"/>
                </a:schemeClr>
              </a:solidFill>
              <a:latin typeface="Nexus Sans Pro" panose="02000503030000020003" pitchFamily="2" charset="77"/>
            </a:endParaRPr>
          </a:p>
        </p:txBody>
      </p:sp>
      <p:sp>
        <p:nvSpPr>
          <p:cNvPr id="12" name="TextBox 11">
            <a:extLst>
              <a:ext uri="{FF2B5EF4-FFF2-40B4-BE49-F238E27FC236}">
                <a16:creationId xmlns:a16="http://schemas.microsoft.com/office/drawing/2014/main" id="{9ABC11F7-FE7F-0A4A-94AF-EAE86CFE1B94}"/>
              </a:ext>
            </a:extLst>
          </p:cNvPr>
          <p:cNvSpPr txBox="1"/>
          <p:nvPr userDrawn="1"/>
        </p:nvSpPr>
        <p:spPr>
          <a:xfrm>
            <a:off x="421419" y="5167088"/>
            <a:ext cx="11370365"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2000" b="0" i="1" dirty="0">
                <a:solidFill>
                  <a:schemeClr val="tx1">
                    <a:lumMod val="75000"/>
                    <a:lumOff val="25000"/>
                  </a:schemeClr>
                </a:solidFill>
                <a:latin typeface="Nexus Sans Pro" panose="02000503030000020003" pitchFamily="2" charset="77"/>
              </a:rPr>
              <a:t>On a scale of 0-10 where 10 means the child/teen is safe enough and we can close the case and 0 means things are so bad for the young person, we must remove them into care immediately, where do you rate this situation today?</a:t>
            </a:r>
          </a:p>
          <a:p>
            <a:pPr algn="l"/>
            <a:endParaRPr lang="en-AU" sz="2000" b="0" i="0" dirty="0">
              <a:solidFill>
                <a:schemeClr val="tx1">
                  <a:lumMod val="85000"/>
                  <a:lumOff val="15000"/>
                </a:schemeClr>
              </a:solidFill>
              <a:latin typeface="Nexus Sans Pro" panose="02000503030000020003" pitchFamily="2" charset="77"/>
            </a:endParaRPr>
          </a:p>
        </p:txBody>
      </p:sp>
      <p:pic>
        <p:nvPicPr>
          <p:cNvPr id="3" name="Picture 2">
            <a:extLst>
              <a:ext uri="{FF2B5EF4-FFF2-40B4-BE49-F238E27FC236}">
                <a16:creationId xmlns:a16="http://schemas.microsoft.com/office/drawing/2014/main" id="{D7BAEBBD-1D0E-1565-81CC-28351B1553AB}"/>
              </a:ext>
            </a:extLst>
          </p:cNvPr>
          <p:cNvPicPr>
            <a:picLocks noChangeAspect="1"/>
          </p:cNvPicPr>
          <p:nvPr userDrawn="1"/>
        </p:nvPicPr>
        <p:blipFill>
          <a:blip r:embed="rId2"/>
          <a:stretch>
            <a:fillRect/>
          </a:stretch>
        </p:blipFill>
        <p:spPr>
          <a:xfrm>
            <a:off x="218124" y="6156907"/>
            <a:ext cx="11831636" cy="504222"/>
          </a:xfrm>
          <a:prstGeom prst="rect">
            <a:avLst/>
          </a:prstGeom>
        </p:spPr>
      </p:pic>
    </p:spTree>
    <p:extLst>
      <p:ext uri="{BB962C8B-B14F-4D97-AF65-F5344CB8AC3E}">
        <p14:creationId xmlns:p14="http://schemas.microsoft.com/office/powerpoint/2010/main" val="2977643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6" grpId="0"/>
      <p:bldP spid="17" grpId="0"/>
      <p:bldP spid="18" grpId="0"/>
      <p:bldP spid="19" grpId="0"/>
      <p:bldP spid="20" grpId="0"/>
      <p:bldP spid="21" grpId="0"/>
      <p:bldP spid="7" grpId="0"/>
      <p:bldP spid="8" grpId="0"/>
      <p:bldP spid="10" grpId="0"/>
      <p:bldP spid="11" grpId="0"/>
      <p:bldP spid="12" grpId="0"/>
    </p:bldLst>
  </p:timing>
  <p:extLst>
    <p:ext uri="{DCECCB84-F9BA-43D5-87BE-67443E8EF086}">
      <p15:sldGuideLst xmlns:p15="http://schemas.microsoft.com/office/powerpoint/2012/main">
        <p15:guide id="1" orient="horz" pos="3158">
          <p15:clr>
            <a:srgbClr val="FBAE40"/>
          </p15:clr>
        </p15:guide>
        <p15:guide id="2" orient="horz" pos="2999"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Video Slide">
    <p:spTree>
      <p:nvGrpSpPr>
        <p:cNvPr id="1" name=""/>
        <p:cNvGrpSpPr/>
        <p:nvPr/>
      </p:nvGrpSpPr>
      <p:grpSpPr>
        <a:xfrm>
          <a:off x="0" y="0"/>
          <a:ext cx="0" cy="0"/>
          <a:chOff x="0" y="0"/>
          <a:chExt cx="0" cy="0"/>
        </a:xfrm>
      </p:grpSpPr>
      <p:sp>
        <p:nvSpPr>
          <p:cNvPr id="9" name="Media Placeholder 8">
            <a:extLst>
              <a:ext uri="{FF2B5EF4-FFF2-40B4-BE49-F238E27FC236}">
                <a16:creationId xmlns:a16="http://schemas.microsoft.com/office/drawing/2014/main" id="{8E100375-5F03-5C4C-B048-5BCD2FECF89A}"/>
              </a:ext>
            </a:extLst>
          </p:cNvPr>
          <p:cNvSpPr>
            <a:spLocks noGrp="1"/>
          </p:cNvSpPr>
          <p:nvPr>
            <p:ph type="media" sz="quarter" idx="10" hasCustomPrompt="1"/>
          </p:nvPr>
        </p:nvSpPr>
        <p:spPr>
          <a:xfrm>
            <a:off x="0" y="0"/>
            <a:ext cx="12192000" cy="6858000"/>
          </a:xfrm>
        </p:spPr>
        <p:txBody>
          <a:bodyPr/>
          <a:lstStyle/>
          <a:p>
            <a:r>
              <a:rPr lang="en-AU" dirty="0"/>
              <a:t>Add video here</a:t>
            </a:r>
          </a:p>
        </p:txBody>
      </p:sp>
    </p:spTree>
    <p:extLst>
      <p:ext uri="{BB962C8B-B14F-4D97-AF65-F5344CB8AC3E}">
        <p14:creationId xmlns:p14="http://schemas.microsoft.com/office/powerpoint/2010/main" val="21383610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Pictur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AB81EAF-1704-2443-9FA4-1A33376321E8}"/>
              </a:ext>
            </a:extLst>
          </p:cNvPr>
          <p:cNvSpPr>
            <a:spLocks noGrp="1"/>
          </p:cNvSpPr>
          <p:nvPr>
            <p:ph type="pic" sz="quarter" idx="10" hasCustomPrompt="1"/>
          </p:nvPr>
        </p:nvSpPr>
        <p:spPr>
          <a:xfrm>
            <a:off x="0" y="0"/>
            <a:ext cx="12192000" cy="6858000"/>
          </a:xfrm>
        </p:spPr>
        <p:txBody>
          <a:bodyPr/>
          <a:lstStyle/>
          <a:p>
            <a:r>
              <a:rPr lang="en-AU" dirty="0"/>
              <a:t>Place picture here</a:t>
            </a:r>
          </a:p>
        </p:txBody>
      </p:sp>
    </p:spTree>
    <p:extLst>
      <p:ext uri="{BB962C8B-B14F-4D97-AF65-F5344CB8AC3E}">
        <p14:creationId xmlns:p14="http://schemas.microsoft.com/office/powerpoint/2010/main" val="2911872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308087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p:nvPr>
        </p:nvSpPr>
        <p:spPr>
          <a:xfrm>
            <a:off x="836613" y="2312989"/>
            <a:ext cx="4095467" cy="1009540"/>
          </a:xfrm>
        </p:spPr>
        <p:txBody>
          <a:bodyPr anchor="b"/>
          <a:lstStyle>
            <a:lvl1pPr>
              <a:defRPr sz="3200">
                <a:solidFill>
                  <a:srgbClr val="1B75BC"/>
                </a:solidFill>
              </a:defRPr>
            </a:lvl1pPr>
          </a:lstStyle>
          <a:p>
            <a:r>
              <a:rPr lang="en-GB"/>
              <a:t>Click to edit Master title style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5183188" y="987426"/>
            <a:ext cx="6172200" cy="4781551"/>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GB"/>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p:nvPr>
        </p:nvSpPr>
        <p:spPr>
          <a:xfrm>
            <a:off x="839789" y="3429002"/>
            <a:ext cx="4095467" cy="2339975"/>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GB"/>
              <a:t>Click to edit Master text styles</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729253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picTx" preserve="1">
  <p:cSld name="Words and Pictur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6C7FE-8441-7542-99B5-535B7EECE248}"/>
              </a:ext>
            </a:extLst>
          </p:cNvPr>
          <p:cNvSpPr>
            <a:spLocks noGrp="1"/>
          </p:cNvSpPr>
          <p:nvPr>
            <p:ph type="title" hasCustomPrompt="1"/>
          </p:nvPr>
        </p:nvSpPr>
        <p:spPr>
          <a:xfrm>
            <a:off x="407989" y="482656"/>
            <a:ext cx="11376025" cy="504771"/>
          </a:xfrm>
        </p:spPr>
        <p:txBody>
          <a:bodyPr anchor="b">
            <a:normAutofit/>
          </a:bodyPr>
          <a:lstStyle>
            <a:lvl1pPr>
              <a:defRPr sz="2400">
                <a:solidFill>
                  <a:srgbClr val="1B75BC"/>
                </a:solidFill>
              </a:defRPr>
            </a:lvl1pPr>
          </a:lstStyle>
          <a:p>
            <a:r>
              <a:rPr lang="en-US" dirty="0"/>
              <a:t>Click to edit Words And Pictures Title</a:t>
            </a:r>
            <a:endParaRPr lang="en-AU" dirty="0"/>
          </a:p>
        </p:txBody>
      </p:sp>
      <p:sp>
        <p:nvSpPr>
          <p:cNvPr id="3" name="Picture Placeholder 2">
            <a:extLst>
              <a:ext uri="{FF2B5EF4-FFF2-40B4-BE49-F238E27FC236}">
                <a16:creationId xmlns:a16="http://schemas.microsoft.com/office/drawing/2014/main" id="{F92E8FD4-807B-3D45-99E8-B4239AAB1876}"/>
              </a:ext>
            </a:extLst>
          </p:cNvPr>
          <p:cNvSpPr>
            <a:spLocks noGrp="1"/>
          </p:cNvSpPr>
          <p:nvPr>
            <p:ph type="pic" idx="1"/>
          </p:nvPr>
        </p:nvSpPr>
        <p:spPr>
          <a:xfrm>
            <a:off x="407988" y="2312989"/>
            <a:ext cx="11376024" cy="3455988"/>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GB"/>
              <a:t>Click icon to add picture</a:t>
            </a:r>
            <a:endParaRPr lang="en-AU" dirty="0"/>
          </a:p>
        </p:txBody>
      </p:sp>
      <p:sp>
        <p:nvSpPr>
          <p:cNvPr id="4" name="Text Placeholder 3">
            <a:extLst>
              <a:ext uri="{FF2B5EF4-FFF2-40B4-BE49-F238E27FC236}">
                <a16:creationId xmlns:a16="http://schemas.microsoft.com/office/drawing/2014/main" id="{1AA320AA-6F59-FA40-A871-002241299894}"/>
              </a:ext>
            </a:extLst>
          </p:cNvPr>
          <p:cNvSpPr>
            <a:spLocks noGrp="1"/>
          </p:cNvSpPr>
          <p:nvPr>
            <p:ph type="body" sz="half" idx="2" hasCustomPrompt="1"/>
          </p:nvPr>
        </p:nvSpPr>
        <p:spPr>
          <a:xfrm>
            <a:off x="407989" y="1007590"/>
            <a:ext cx="11376025" cy="1305399"/>
          </a:xfrm>
        </p:spPr>
        <p:txBody>
          <a:bodyPr>
            <a:normAutofit/>
          </a:bodyPr>
          <a:lstStyle>
            <a:lvl1pPr marL="0" indent="0">
              <a:buNone/>
              <a:defRPr sz="20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dirty="0"/>
              <a:t>Edit Words And Pictures Text</a:t>
            </a:r>
          </a:p>
        </p:txBody>
      </p:sp>
      <p:sp>
        <p:nvSpPr>
          <p:cNvPr id="8" name="Rectangle 7">
            <a:extLst>
              <a:ext uri="{FF2B5EF4-FFF2-40B4-BE49-F238E27FC236}">
                <a16:creationId xmlns:a16="http://schemas.microsoft.com/office/drawing/2014/main" id="{46FEAE05-D325-4441-BB30-2A61649E91F8}"/>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9" name="Rectangle 8">
            <a:extLst>
              <a:ext uri="{FF2B5EF4-FFF2-40B4-BE49-F238E27FC236}">
                <a16:creationId xmlns:a16="http://schemas.microsoft.com/office/drawing/2014/main" id="{6CEA8573-B3A3-9D41-93E4-8160D6F888A0}"/>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Tree>
    <p:extLst>
      <p:ext uri="{BB962C8B-B14F-4D97-AF65-F5344CB8AC3E}">
        <p14:creationId xmlns:p14="http://schemas.microsoft.com/office/powerpoint/2010/main" val="159155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8316560-4793-DC4B-B66B-8EB940B40BF9}"/>
              </a:ext>
            </a:extLst>
          </p:cNvPr>
          <p:cNvSpPr txBox="1"/>
          <p:nvPr userDrawn="1"/>
        </p:nvSpPr>
        <p:spPr>
          <a:xfrm>
            <a:off x="2892426" y="981076"/>
            <a:ext cx="756031"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5" name="TextBox 4">
            <a:extLst>
              <a:ext uri="{FF2B5EF4-FFF2-40B4-BE49-F238E27FC236}">
                <a16:creationId xmlns:a16="http://schemas.microsoft.com/office/drawing/2014/main" id="{18A55A82-756B-9D4C-9B11-F93244AEA1B0}"/>
              </a:ext>
            </a:extLst>
          </p:cNvPr>
          <p:cNvSpPr txBox="1"/>
          <p:nvPr userDrawn="1"/>
        </p:nvSpPr>
        <p:spPr>
          <a:xfrm>
            <a:off x="10469880" y="4974336"/>
            <a:ext cx="882333" cy="1569660"/>
          </a:xfrm>
          <a:prstGeom prst="rect">
            <a:avLst/>
          </a:prstGeom>
          <a:noFill/>
        </p:spPr>
        <p:txBody>
          <a:bodyPr wrap="square" rtlCol="0">
            <a:spAutoFit/>
          </a:bodyPr>
          <a:lstStyle/>
          <a:p>
            <a:r>
              <a:rPr lang="en-AU" sz="9600" b="1" i="0" dirty="0">
                <a:solidFill>
                  <a:srgbClr val="F58229"/>
                </a:solidFill>
                <a:latin typeface="Nexus Sans Pro" panose="02000503030000020003" pitchFamily="2" charset="77"/>
              </a:rPr>
              <a:t>”</a:t>
            </a:r>
          </a:p>
        </p:txBody>
      </p:sp>
      <p:sp>
        <p:nvSpPr>
          <p:cNvPr id="7" name="Text Placeholder 6">
            <a:extLst>
              <a:ext uri="{FF2B5EF4-FFF2-40B4-BE49-F238E27FC236}">
                <a16:creationId xmlns:a16="http://schemas.microsoft.com/office/drawing/2014/main" id="{85C97482-7E3E-0844-9C0B-E30FFC0E2592}"/>
              </a:ext>
            </a:extLst>
          </p:cNvPr>
          <p:cNvSpPr>
            <a:spLocks noGrp="1"/>
          </p:cNvSpPr>
          <p:nvPr>
            <p:ph type="body" sz="quarter" idx="11" hasCustomPrompt="1"/>
          </p:nvPr>
        </p:nvSpPr>
        <p:spPr>
          <a:xfrm>
            <a:off x="3648075" y="1536701"/>
            <a:ext cx="6821488" cy="4068763"/>
          </a:xfrm>
        </p:spPr>
        <p:txBody>
          <a:bodyPr/>
          <a:lstStyle>
            <a:lvl1pPr marL="0" indent="0">
              <a:buNone/>
              <a:defRPr b="1" i="0">
                <a:solidFill>
                  <a:srgbClr val="1B75BC"/>
                </a:solidFill>
                <a:latin typeface="Nexus Sans Pro" panose="02000503030000020003" pitchFamily="2" charset="77"/>
              </a:defRPr>
            </a:lvl1pPr>
          </a:lstStyle>
          <a:p>
            <a:pPr lvl="0"/>
            <a:r>
              <a:rPr lang="en-US" dirty="0"/>
              <a:t>Edit Quote text</a:t>
            </a:r>
          </a:p>
        </p:txBody>
      </p:sp>
    </p:spTree>
    <p:extLst>
      <p:ext uri="{BB962C8B-B14F-4D97-AF65-F5344CB8AC3E}">
        <p14:creationId xmlns:p14="http://schemas.microsoft.com/office/powerpoint/2010/main" val="1495347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Harm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17095-1646-6D4B-A4C7-A25010E92980}"/>
              </a:ext>
            </a:extLst>
          </p:cNvPr>
          <p:cNvSpPr>
            <a:spLocks noGrp="1"/>
          </p:cNvSpPr>
          <p:nvPr>
            <p:ph type="title" hasCustomPrompt="1"/>
          </p:nvPr>
        </p:nvSpPr>
        <p:spPr>
          <a:xfrm>
            <a:off x="1873527" y="116114"/>
            <a:ext cx="8461375" cy="557961"/>
          </a:xfrm>
        </p:spPr>
        <p:txBody>
          <a:bodyPr>
            <a:noAutofit/>
          </a:bodyPr>
          <a:lstStyle>
            <a:lvl1pPr algn="ctr">
              <a:defRPr sz="3600">
                <a:solidFill>
                  <a:srgbClr val="1B75BC"/>
                </a:solidFill>
              </a:defRPr>
            </a:lvl1pPr>
          </a:lstStyle>
          <a:p>
            <a:r>
              <a:rPr lang="en-US" dirty="0"/>
              <a:t>Signs of Safety Harm Analysis Matrix</a:t>
            </a:r>
            <a:endParaRPr lang="en-AU" dirty="0"/>
          </a:p>
        </p:txBody>
      </p:sp>
      <p:graphicFrame>
        <p:nvGraphicFramePr>
          <p:cNvPr id="4" name="Table 3">
            <a:extLst>
              <a:ext uri="{FF2B5EF4-FFF2-40B4-BE49-F238E27FC236}">
                <a16:creationId xmlns:a16="http://schemas.microsoft.com/office/drawing/2014/main" id="{67F5F812-FB5D-EE4F-BB0E-E978A6F29D91}"/>
              </a:ext>
            </a:extLst>
          </p:cNvPr>
          <p:cNvGraphicFramePr>
            <a:graphicFrameLocks noGrp="1"/>
          </p:cNvGraphicFramePr>
          <p:nvPr userDrawn="1"/>
        </p:nvGraphicFramePr>
        <p:xfrm>
          <a:off x="191588" y="719665"/>
          <a:ext cx="11878495" cy="5942392"/>
        </p:xfrm>
        <a:graphic>
          <a:graphicData uri="http://schemas.openxmlformats.org/drawingml/2006/table">
            <a:tbl>
              <a:tblPr firstRow="1" bandRow="1">
                <a:tableStyleId>{5940675A-B579-460E-94D1-54222C63F5DA}</a:tableStyleId>
              </a:tblPr>
              <a:tblGrid>
                <a:gridCol w="2375699">
                  <a:extLst>
                    <a:ext uri="{9D8B030D-6E8A-4147-A177-3AD203B41FA5}">
                      <a16:colId xmlns:a16="http://schemas.microsoft.com/office/drawing/2014/main" val="4112653702"/>
                    </a:ext>
                  </a:extLst>
                </a:gridCol>
                <a:gridCol w="2375699">
                  <a:extLst>
                    <a:ext uri="{9D8B030D-6E8A-4147-A177-3AD203B41FA5}">
                      <a16:colId xmlns:a16="http://schemas.microsoft.com/office/drawing/2014/main" val="3033567321"/>
                    </a:ext>
                  </a:extLst>
                </a:gridCol>
                <a:gridCol w="2375699">
                  <a:extLst>
                    <a:ext uri="{9D8B030D-6E8A-4147-A177-3AD203B41FA5}">
                      <a16:colId xmlns:a16="http://schemas.microsoft.com/office/drawing/2014/main" val="1845247859"/>
                    </a:ext>
                  </a:extLst>
                </a:gridCol>
                <a:gridCol w="2375699">
                  <a:extLst>
                    <a:ext uri="{9D8B030D-6E8A-4147-A177-3AD203B41FA5}">
                      <a16:colId xmlns:a16="http://schemas.microsoft.com/office/drawing/2014/main" val="89358584"/>
                    </a:ext>
                  </a:extLst>
                </a:gridCol>
                <a:gridCol w="2375699">
                  <a:extLst>
                    <a:ext uri="{9D8B030D-6E8A-4147-A177-3AD203B41FA5}">
                      <a16:colId xmlns:a16="http://schemas.microsoft.com/office/drawing/2014/main" val="2563414770"/>
                    </a:ext>
                  </a:extLst>
                </a:gridCol>
              </a:tblGrid>
              <a:tr h="582463">
                <a:tc>
                  <a:txBody>
                    <a:bodyPr/>
                    <a:lstStyle/>
                    <a:p>
                      <a:pPr algn="ctr"/>
                      <a:endParaRPr lang="en-AU" sz="1300" b="1" i="0"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ap="flat" cmpd="sng" algn="ctr">
                      <a:solidFill>
                        <a:srgbClr val="1B75BC"/>
                      </a:solidFill>
                      <a:prstDash val="solid"/>
                      <a:round/>
                      <a:headEnd type="none" w="med" len="med"/>
                      <a:tailEnd type="none" w="med" len="med"/>
                    </a:lnTlToBr>
                    <a:noFill/>
                  </a:tcPr>
                </a:tc>
                <a:tc>
                  <a:txBody>
                    <a:bodyPr/>
                    <a:lstStyle/>
                    <a:p>
                      <a:pPr algn="ctr"/>
                      <a:r>
                        <a:rPr lang="en-AU" sz="1300" b="1" i="0" dirty="0">
                          <a:solidFill>
                            <a:srgbClr val="1B75BC"/>
                          </a:solidFill>
                          <a:latin typeface="Nexus Sans Pro" panose="02000503030000020003" pitchFamily="2" charset="77"/>
                        </a:rPr>
                        <a:t>Duration</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First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Worst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tc>
                  <a:txBody>
                    <a:bodyPr/>
                    <a:lstStyle/>
                    <a:p>
                      <a:pPr algn="ctr"/>
                      <a:r>
                        <a:rPr lang="en-AU" sz="1300" b="1" i="0" dirty="0">
                          <a:solidFill>
                            <a:srgbClr val="1B75BC"/>
                          </a:solidFill>
                          <a:latin typeface="Nexus Sans Pro" panose="02000503030000020003" pitchFamily="2" charset="77"/>
                        </a:rPr>
                        <a:t>Last Incident</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57164344"/>
                  </a:ext>
                </a:extLst>
              </a:tr>
              <a:tr h="1786643">
                <a:tc>
                  <a:txBody>
                    <a:bodyPr/>
                    <a:lstStyle/>
                    <a:p>
                      <a:r>
                        <a:rPr lang="en-AU" sz="1300" b="1" i="0" dirty="0">
                          <a:solidFill>
                            <a:srgbClr val="1B75BC"/>
                          </a:solidFill>
                          <a:latin typeface="Nexus Sans Pro" panose="02000503030000020003" pitchFamily="2" charset="77"/>
                        </a:rPr>
                        <a:t>Behaviour</a:t>
                      </a:r>
                    </a:p>
                    <a:p>
                      <a:r>
                        <a:rPr lang="en-AU" sz="1200" b="0" i="1" dirty="0">
                          <a:solidFill>
                            <a:srgbClr val="1B75BC"/>
                          </a:solidFill>
                          <a:latin typeface="Nexus Sans Pro" panose="02000503030000020003" pitchFamily="2" charset="77"/>
                        </a:rPr>
                        <a:t>The dangerous or harm-causing adult behaviour. Can also be a young person’s dangerous behaviour</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1884389337"/>
                  </a:ext>
                </a:extLst>
              </a:tr>
              <a:tr h="1786643">
                <a:tc>
                  <a:txBody>
                    <a:bodyPr/>
                    <a:lstStyle/>
                    <a:p>
                      <a:r>
                        <a:rPr lang="en-AU" sz="1300" b="1" i="0" dirty="0">
                          <a:solidFill>
                            <a:srgbClr val="1B75BC"/>
                          </a:solidFill>
                          <a:latin typeface="Nexus Sans Pro" panose="02000503030000020003" pitchFamily="2" charset="77"/>
                        </a:rPr>
                        <a:t>Severity</a:t>
                      </a:r>
                    </a:p>
                    <a:p>
                      <a:r>
                        <a:rPr lang="en-AU" sz="1200" b="0" i="1" dirty="0">
                          <a:solidFill>
                            <a:srgbClr val="1B75BC"/>
                          </a:solidFill>
                          <a:latin typeface="Nexus Sans Pro" panose="02000503030000020003" pitchFamily="2" charset="77"/>
                        </a:rPr>
                        <a:t>Describes how bad the harmful adult behaviour is</a:t>
                      </a: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458063124"/>
                  </a:ext>
                </a:extLst>
              </a:tr>
              <a:tr h="1786643">
                <a:tc>
                  <a:txBody>
                    <a:bodyPr/>
                    <a:lstStyle/>
                    <a:p>
                      <a:r>
                        <a:rPr lang="en-AU" sz="1300" b="1" i="0" dirty="0">
                          <a:solidFill>
                            <a:srgbClr val="1B75BC"/>
                          </a:solidFill>
                          <a:latin typeface="Nexus Sans Pro" panose="02000503030000020003" pitchFamily="2" charset="77"/>
                        </a:rPr>
                        <a:t>Impact</a:t>
                      </a:r>
                    </a:p>
                    <a:p>
                      <a:r>
                        <a:rPr lang="en-AU" sz="1200" b="0" i="1" dirty="0">
                          <a:solidFill>
                            <a:srgbClr val="1B75BC"/>
                          </a:solidFill>
                          <a:latin typeface="Nexus Sans Pro" panose="02000503030000020003" pitchFamily="2" charset="77"/>
                        </a:rPr>
                        <a:t>Describes the physical and emotional impact of the adult behaviours on the child/</a:t>
                      </a:r>
                      <a:r>
                        <a:rPr lang="en-AU" sz="1200" b="0" i="1" dirty="0" err="1">
                          <a:solidFill>
                            <a:srgbClr val="1B75BC"/>
                          </a:solidFill>
                          <a:latin typeface="Nexus Sans Pro" panose="02000503030000020003" pitchFamily="2" charset="77"/>
                        </a:rPr>
                        <a:t>ren</a:t>
                      </a:r>
                      <a:endParaRPr lang="en-AU" sz="1200" b="0" i="1" dirty="0">
                        <a:solidFill>
                          <a:srgbClr val="1B75BC"/>
                        </a:solidFill>
                        <a:latin typeface="Nexus Sans Pro" panose="02000503030000020003" pitchFamily="2" charset="77"/>
                      </a:endParaRPr>
                    </a:p>
                  </a:txBody>
                  <a:tcPr anchor="ct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solidFill>
                      <a:schemeClr val="accent5">
                        <a:lumMod val="20000"/>
                        <a:lumOff val="80000"/>
                      </a:schemeClr>
                    </a:solid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tc>
                  <a:txBody>
                    <a:bodyPr/>
                    <a:lstStyle/>
                    <a:p>
                      <a:endParaRPr lang="en-AU" sz="1300" b="0" i="0" dirty="0">
                        <a:latin typeface="Nexus Sans Pro" panose="02000503030000020003" pitchFamily="2" charset="77"/>
                      </a:endParaRPr>
                    </a:p>
                  </a:txBody>
                  <a:tcPr>
                    <a:lnL w="12700" cap="flat" cmpd="sng" algn="ctr">
                      <a:solidFill>
                        <a:srgbClr val="1B75BC"/>
                      </a:solid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solidFill>
                        <a:srgbClr val="1B75BC"/>
                      </a:solidFill>
                      <a:prstDash val="solid"/>
                      <a:round/>
                      <a:headEnd type="none" w="med" len="med"/>
                      <a:tailEnd type="none" w="med" len="med"/>
                    </a:lnB>
                    <a:noFill/>
                  </a:tcPr>
                </a:tc>
                <a:extLst>
                  <a:ext uri="{0D108BD9-81ED-4DB2-BD59-A6C34878D82A}">
                    <a16:rowId xmlns:a16="http://schemas.microsoft.com/office/drawing/2014/main" val="3861254977"/>
                  </a:ext>
                </a:extLst>
              </a:tr>
            </a:tbl>
          </a:graphicData>
        </a:graphic>
      </p:graphicFrame>
      <p:sp>
        <p:nvSpPr>
          <p:cNvPr id="6" name="Text Placeholder 5">
            <a:extLst>
              <a:ext uri="{FF2B5EF4-FFF2-40B4-BE49-F238E27FC236}">
                <a16:creationId xmlns:a16="http://schemas.microsoft.com/office/drawing/2014/main" id="{1F99BD6D-C119-9F4D-8295-137758B03A84}"/>
              </a:ext>
            </a:extLst>
          </p:cNvPr>
          <p:cNvSpPr>
            <a:spLocks noGrp="1"/>
          </p:cNvSpPr>
          <p:nvPr>
            <p:ph type="body" sz="quarter" idx="10" hasCustomPrompt="1"/>
          </p:nvPr>
        </p:nvSpPr>
        <p:spPr>
          <a:xfrm>
            <a:off x="2578101" y="1324327"/>
            <a:ext cx="2341563" cy="1749425"/>
          </a:xfrm>
        </p:spPr>
        <p:txBody>
          <a:bodyPr>
            <a:normAutofit/>
          </a:bodyPr>
          <a:lstStyle>
            <a:lvl1pPr marL="0" indent="0">
              <a:buNone/>
              <a:defRPr sz="1600"/>
            </a:lvl1pPr>
          </a:lstStyle>
          <a:p>
            <a:pPr lvl="0"/>
            <a:r>
              <a:rPr lang="en-US" dirty="0"/>
              <a:t>Edit Harm Analysis Matrix text</a:t>
            </a:r>
          </a:p>
        </p:txBody>
      </p:sp>
      <p:sp>
        <p:nvSpPr>
          <p:cNvPr id="7" name="Text Placeholder 5">
            <a:extLst>
              <a:ext uri="{FF2B5EF4-FFF2-40B4-BE49-F238E27FC236}">
                <a16:creationId xmlns:a16="http://schemas.microsoft.com/office/drawing/2014/main" id="{37EA2095-29C6-1C44-A8F4-B758DF877381}"/>
              </a:ext>
            </a:extLst>
          </p:cNvPr>
          <p:cNvSpPr>
            <a:spLocks noGrp="1"/>
          </p:cNvSpPr>
          <p:nvPr>
            <p:ph type="body" sz="quarter" idx="11" hasCustomPrompt="1"/>
          </p:nvPr>
        </p:nvSpPr>
        <p:spPr>
          <a:xfrm>
            <a:off x="2578101" y="3116021"/>
            <a:ext cx="2341563" cy="1749425"/>
          </a:xfrm>
        </p:spPr>
        <p:txBody>
          <a:bodyPr>
            <a:normAutofit/>
          </a:bodyPr>
          <a:lstStyle>
            <a:lvl1pPr marL="0" indent="0">
              <a:buNone/>
              <a:defRPr sz="1600"/>
            </a:lvl1pPr>
          </a:lstStyle>
          <a:p>
            <a:pPr lvl="0"/>
            <a:r>
              <a:rPr lang="en-US" dirty="0"/>
              <a:t>Edit Harm Analysis Matrix text</a:t>
            </a:r>
          </a:p>
        </p:txBody>
      </p:sp>
      <p:sp>
        <p:nvSpPr>
          <p:cNvPr id="8" name="Text Placeholder 5">
            <a:extLst>
              <a:ext uri="{FF2B5EF4-FFF2-40B4-BE49-F238E27FC236}">
                <a16:creationId xmlns:a16="http://schemas.microsoft.com/office/drawing/2014/main" id="{B07DE632-4169-C446-87A6-552E071F1EC4}"/>
              </a:ext>
            </a:extLst>
          </p:cNvPr>
          <p:cNvSpPr>
            <a:spLocks noGrp="1"/>
          </p:cNvSpPr>
          <p:nvPr>
            <p:ph type="body" sz="quarter" idx="12" hasCustomPrompt="1"/>
          </p:nvPr>
        </p:nvSpPr>
        <p:spPr>
          <a:xfrm>
            <a:off x="2586809" y="4898097"/>
            <a:ext cx="2341563" cy="1749425"/>
          </a:xfrm>
        </p:spPr>
        <p:txBody>
          <a:bodyPr>
            <a:normAutofit/>
          </a:bodyPr>
          <a:lstStyle>
            <a:lvl1pPr marL="0" indent="0">
              <a:buNone/>
              <a:defRPr sz="1600"/>
            </a:lvl1pPr>
          </a:lstStyle>
          <a:p>
            <a:pPr lvl="0"/>
            <a:r>
              <a:rPr lang="en-US" dirty="0"/>
              <a:t>Edit Harm Analysis Matrix text</a:t>
            </a:r>
          </a:p>
        </p:txBody>
      </p:sp>
      <p:sp>
        <p:nvSpPr>
          <p:cNvPr id="9" name="Text Placeholder 5">
            <a:extLst>
              <a:ext uri="{FF2B5EF4-FFF2-40B4-BE49-F238E27FC236}">
                <a16:creationId xmlns:a16="http://schemas.microsoft.com/office/drawing/2014/main" id="{D1A40A59-1339-F845-8270-706BDE8804E1}"/>
              </a:ext>
            </a:extLst>
          </p:cNvPr>
          <p:cNvSpPr>
            <a:spLocks noGrp="1"/>
          </p:cNvSpPr>
          <p:nvPr>
            <p:ph type="body" sz="quarter" idx="13" hasCustomPrompt="1"/>
          </p:nvPr>
        </p:nvSpPr>
        <p:spPr>
          <a:xfrm>
            <a:off x="4959559" y="1333035"/>
            <a:ext cx="2341563" cy="1749425"/>
          </a:xfrm>
        </p:spPr>
        <p:txBody>
          <a:bodyPr>
            <a:normAutofit/>
          </a:bodyPr>
          <a:lstStyle>
            <a:lvl1pPr marL="0" indent="0">
              <a:buNone/>
              <a:defRPr sz="1600"/>
            </a:lvl1pPr>
          </a:lstStyle>
          <a:p>
            <a:pPr lvl="0"/>
            <a:r>
              <a:rPr lang="en-US" dirty="0"/>
              <a:t>Edit Harm Analysis Matrix text</a:t>
            </a:r>
          </a:p>
        </p:txBody>
      </p:sp>
      <p:sp>
        <p:nvSpPr>
          <p:cNvPr id="10" name="Text Placeholder 5">
            <a:extLst>
              <a:ext uri="{FF2B5EF4-FFF2-40B4-BE49-F238E27FC236}">
                <a16:creationId xmlns:a16="http://schemas.microsoft.com/office/drawing/2014/main" id="{918B484D-14C3-8C49-BC65-69A76DAA1E38}"/>
              </a:ext>
            </a:extLst>
          </p:cNvPr>
          <p:cNvSpPr>
            <a:spLocks noGrp="1"/>
          </p:cNvSpPr>
          <p:nvPr>
            <p:ph type="body" sz="quarter" idx="14" hasCustomPrompt="1"/>
          </p:nvPr>
        </p:nvSpPr>
        <p:spPr>
          <a:xfrm>
            <a:off x="7337361" y="1333035"/>
            <a:ext cx="2341563" cy="1749425"/>
          </a:xfrm>
        </p:spPr>
        <p:txBody>
          <a:bodyPr>
            <a:normAutofit/>
          </a:bodyPr>
          <a:lstStyle>
            <a:lvl1pPr marL="0" indent="0">
              <a:buNone/>
              <a:defRPr sz="1600"/>
            </a:lvl1pPr>
          </a:lstStyle>
          <a:p>
            <a:pPr lvl="0"/>
            <a:r>
              <a:rPr lang="en-US" dirty="0"/>
              <a:t>Edit Harm Analysis Matrix text</a:t>
            </a:r>
          </a:p>
        </p:txBody>
      </p:sp>
      <p:sp>
        <p:nvSpPr>
          <p:cNvPr id="11" name="Text Placeholder 5">
            <a:extLst>
              <a:ext uri="{FF2B5EF4-FFF2-40B4-BE49-F238E27FC236}">
                <a16:creationId xmlns:a16="http://schemas.microsoft.com/office/drawing/2014/main" id="{FE78F91A-0D12-A249-855F-1A644C23F320}"/>
              </a:ext>
            </a:extLst>
          </p:cNvPr>
          <p:cNvSpPr>
            <a:spLocks noGrp="1"/>
          </p:cNvSpPr>
          <p:nvPr>
            <p:ph type="body" sz="quarter" idx="15" hasCustomPrompt="1"/>
          </p:nvPr>
        </p:nvSpPr>
        <p:spPr>
          <a:xfrm>
            <a:off x="9718820" y="1324326"/>
            <a:ext cx="2341563" cy="1749425"/>
          </a:xfrm>
        </p:spPr>
        <p:txBody>
          <a:bodyPr>
            <a:normAutofit/>
          </a:bodyPr>
          <a:lstStyle>
            <a:lvl1pPr marL="0" indent="0">
              <a:buNone/>
              <a:defRPr sz="1600"/>
            </a:lvl1pPr>
          </a:lstStyle>
          <a:p>
            <a:pPr lvl="0"/>
            <a:r>
              <a:rPr lang="en-US" dirty="0"/>
              <a:t>Edit Harm Analysis Matrix text</a:t>
            </a:r>
          </a:p>
        </p:txBody>
      </p:sp>
      <p:sp>
        <p:nvSpPr>
          <p:cNvPr id="12" name="Text Placeholder 5">
            <a:extLst>
              <a:ext uri="{FF2B5EF4-FFF2-40B4-BE49-F238E27FC236}">
                <a16:creationId xmlns:a16="http://schemas.microsoft.com/office/drawing/2014/main" id="{254E9448-3FCF-3048-9C12-E807DEA403E8}"/>
              </a:ext>
            </a:extLst>
          </p:cNvPr>
          <p:cNvSpPr>
            <a:spLocks noGrp="1"/>
          </p:cNvSpPr>
          <p:nvPr>
            <p:ph type="body" sz="quarter" idx="16" hasCustomPrompt="1"/>
          </p:nvPr>
        </p:nvSpPr>
        <p:spPr>
          <a:xfrm>
            <a:off x="4960962" y="3118068"/>
            <a:ext cx="2341563" cy="1749425"/>
          </a:xfrm>
        </p:spPr>
        <p:txBody>
          <a:bodyPr>
            <a:normAutofit/>
          </a:bodyPr>
          <a:lstStyle>
            <a:lvl1pPr marL="0" indent="0">
              <a:buNone/>
              <a:defRPr sz="1600"/>
            </a:lvl1pPr>
          </a:lstStyle>
          <a:p>
            <a:pPr lvl="0"/>
            <a:r>
              <a:rPr lang="en-US" dirty="0"/>
              <a:t>Edit Harm Analysis Matrix text</a:t>
            </a:r>
          </a:p>
        </p:txBody>
      </p:sp>
      <p:sp>
        <p:nvSpPr>
          <p:cNvPr id="13" name="Text Placeholder 5">
            <a:extLst>
              <a:ext uri="{FF2B5EF4-FFF2-40B4-BE49-F238E27FC236}">
                <a16:creationId xmlns:a16="http://schemas.microsoft.com/office/drawing/2014/main" id="{53C9BC0F-DA55-AD47-9C45-E30B6087FBB0}"/>
              </a:ext>
            </a:extLst>
          </p:cNvPr>
          <p:cNvSpPr>
            <a:spLocks noGrp="1"/>
          </p:cNvSpPr>
          <p:nvPr>
            <p:ph type="body" sz="quarter" idx="17" hasCustomPrompt="1"/>
          </p:nvPr>
        </p:nvSpPr>
        <p:spPr>
          <a:xfrm>
            <a:off x="7338765" y="3124348"/>
            <a:ext cx="2341563" cy="1749425"/>
          </a:xfrm>
        </p:spPr>
        <p:txBody>
          <a:bodyPr>
            <a:normAutofit/>
          </a:bodyPr>
          <a:lstStyle>
            <a:lvl1pPr marL="0" indent="0">
              <a:buNone/>
              <a:defRPr sz="1600"/>
            </a:lvl1pPr>
          </a:lstStyle>
          <a:p>
            <a:pPr lvl="0"/>
            <a:r>
              <a:rPr lang="en-US" dirty="0"/>
              <a:t>Edit Harm Analysis Matrix text</a:t>
            </a:r>
          </a:p>
        </p:txBody>
      </p:sp>
      <p:sp>
        <p:nvSpPr>
          <p:cNvPr id="14" name="Text Placeholder 5">
            <a:extLst>
              <a:ext uri="{FF2B5EF4-FFF2-40B4-BE49-F238E27FC236}">
                <a16:creationId xmlns:a16="http://schemas.microsoft.com/office/drawing/2014/main" id="{576415C1-D644-7545-9A92-7A74E66C1B31}"/>
              </a:ext>
            </a:extLst>
          </p:cNvPr>
          <p:cNvSpPr>
            <a:spLocks noGrp="1"/>
          </p:cNvSpPr>
          <p:nvPr>
            <p:ph type="body" sz="quarter" idx="18" hasCustomPrompt="1"/>
          </p:nvPr>
        </p:nvSpPr>
        <p:spPr>
          <a:xfrm>
            <a:off x="9707860" y="3124729"/>
            <a:ext cx="2341563" cy="1749425"/>
          </a:xfrm>
        </p:spPr>
        <p:txBody>
          <a:bodyPr>
            <a:normAutofit/>
          </a:bodyPr>
          <a:lstStyle>
            <a:lvl1pPr marL="0" indent="0">
              <a:buNone/>
              <a:defRPr sz="1600"/>
            </a:lvl1pPr>
          </a:lstStyle>
          <a:p>
            <a:pPr lvl="0"/>
            <a:r>
              <a:rPr lang="en-US" dirty="0"/>
              <a:t>Edit Harm Analysis Matrix text</a:t>
            </a:r>
          </a:p>
        </p:txBody>
      </p:sp>
      <p:sp>
        <p:nvSpPr>
          <p:cNvPr id="15" name="Text Placeholder 5">
            <a:extLst>
              <a:ext uri="{FF2B5EF4-FFF2-40B4-BE49-F238E27FC236}">
                <a16:creationId xmlns:a16="http://schemas.microsoft.com/office/drawing/2014/main" id="{52347541-1102-0045-8C5B-A4632B21ADF9}"/>
              </a:ext>
            </a:extLst>
          </p:cNvPr>
          <p:cNvSpPr>
            <a:spLocks noGrp="1"/>
          </p:cNvSpPr>
          <p:nvPr>
            <p:ph type="body" sz="quarter" idx="19" hasCustomPrompt="1"/>
          </p:nvPr>
        </p:nvSpPr>
        <p:spPr>
          <a:xfrm>
            <a:off x="4973321" y="4898096"/>
            <a:ext cx="2341563" cy="1749425"/>
          </a:xfrm>
        </p:spPr>
        <p:txBody>
          <a:bodyPr>
            <a:normAutofit/>
          </a:bodyPr>
          <a:lstStyle>
            <a:lvl1pPr marL="0" indent="0">
              <a:buNone/>
              <a:defRPr sz="1600"/>
            </a:lvl1pPr>
          </a:lstStyle>
          <a:p>
            <a:pPr lvl="0"/>
            <a:r>
              <a:rPr lang="en-US" dirty="0"/>
              <a:t>Edit Harm Analysis Matrix text</a:t>
            </a:r>
          </a:p>
        </p:txBody>
      </p:sp>
      <p:sp>
        <p:nvSpPr>
          <p:cNvPr id="16" name="Text Placeholder 5">
            <a:extLst>
              <a:ext uri="{FF2B5EF4-FFF2-40B4-BE49-F238E27FC236}">
                <a16:creationId xmlns:a16="http://schemas.microsoft.com/office/drawing/2014/main" id="{F04AA9BA-AD35-D84F-B715-4F962E703CE3}"/>
              </a:ext>
            </a:extLst>
          </p:cNvPr>
          <p:cNvSpPr>
            <a:spLocks noGrp="1"/>
          </p:cNvSpPr>
          <p:nvPr>
            <p:ph type="body" sz="quarter" idx="20" hasCustomPrompt="1"/>
          </p:nvPr>
        </p:nvSpPr>
        <p:spPr>
          <a:xfrm>
            <a:off x="7342209" y="4893550"/>
            <a:ext cx="2341563" cy="1749425"/>
          </a:xfrm>
        </p:spPr>
        <p:txBody>
          <a:bodyPr>
            <a:normAutofit/>
          </a:bodyPr>
          <a:lstStyle>
            <a:lvl1pPr marL="0" indent="0">
              <a:buNone/>
              <a:defRPr sz="1600"/>
            </a:lvl1pPr>
          </a:lstStyle>
          <a:p>
            <a:pPr lvl="0"/>
            <a:r>
              <a:rPr lang="en-US" dirty="0"/>
              <a:t>Edit Harm Analysis Matrix text</a:t>
            </a:r>
          </a:p>
        </p:txBody>
      </p:sp>
      <p:sp>
        <p:nvSpPr>
          <p:cNvPr id="17" name="Text Placeholder 5">
            <a:extLst>
              <a:ext uri="{FF2B5EF4-FFF2-40B4-BE49-F238E27FC236}">
                <a16:creationId xmlns:a16="http://schemas.microsoft.com/office/drawing/2014/main" id="{ABAD6FDA-958F-284E-BFDB-2F77D5A3C618}"/>
              </a:ext>
            </a:extLst>
          </p:cNvPr>
          <p:cNvSpPr>
            <a:spLocks noGrp="1"/>
          </p:cNvSpPr>
          <p:nvPr>
            <p:ph type="body" sz="quarter" idx="21" hasCustomPrompt="1"/>
          </p:nvPr>
        </p:nvSpPr>
        <p:spPr>
          <a:xfrm>
            <a:off x="9718820" y="4893549"/>
            <a:ext cx="2341563" cy="1749425"/>
          </a:xfrm>
        </p:spPr>
        <p:txBody>
          <a:bodyPr>
            <a:normAutofit/>
          </a:bodyPr>
          <a:lstStyle>
            <a:lvl1pPr marL="0" indent="0">
              <a:buNone/>
              <a:defRPr sz="1600"/>
            </a:lvl1pPr>
          </a:lstStyle>
          <a:p>
            <a:pPr lvl="0"/>
            <a:r>
              <a:rPr lang="en-US" dirty="0"/>
              <a:t>Edit Harm Analysis Matrix text</a:t>
            </a:r>
          </a:p>
        </p:txBody>
      </p:sp>
      <p:sp>
        <p:nvSpPr>
          <p:cNvPr id="21" name="Right Triangle 20">
            <a:extLst>
              <a:ext uri="{FF2B5EF4-FFF2-40B4-BE49-F238E27FC236}">
                <a16:creationId xmlns:a16="http://schemas.microsoft.com/office/drawing/2014/main" id="{631B4851-66D1-6B48-855A-8ABECD8A230D}"/>
              </a:ext>
            </a:extLst>
          </p:cNvPr>
          <p:cNvSpPr/>
          <p:nvPr userDrawn="1"/>
        </p:nvSpPr>
        <p:spPr>
          <a:xfrm flipH="1" flipV="1">
            <a:off x="276225" y="730906"/>
            <a:ext cx="2279651" cy="557964"/>
          </a:xfrm>
          <a:prstGeom prst="rtTriangl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8" name="TextBox 17">
            <a:extLst>
              <a:ext uri="{FF2B5EF4-FFF2-40B4-BE49-F238E27FC236}">
                <a16:creationId xmlns:a16="http://schemas.microsoft.com/office/drawing/2014/main" id="{994C7E96-6FF5-F645-BEFB-A390A14813E2}"/>
              </a:ext>
            </a:extLst>
          </p:cNvPr>
          <p:cNvSpPr txBox="1"/>
          <p:nvPr userDrawn="1"/>
        </p:nvSpPr>
        <p:spPr>
          <a:xfrm>
            <a:off x="1751606" y="834395"/>
            <a:ext cx="1201783" cy="369332"/>
          </a:xfrm>
          <a:prstGeom prst="rect">
            <a:avLst/>
          </a:prstGeom>
          <a:noFill/>
        </p:spPr>
        <p:txBody>
          <a:bodyPr wrap="square" rtlCol="0">
            <a:spAutoFit/>
          </a:bodyPr>
          <a:lstStyle/>
          <a:p>
            <a:pPr algn="l"/>
            <a:r>
              <a:rPr lang="en-AU" sz="1800" b="1" i="0" dirty="0">
                <a:solidFill>
                  <a:srgbClr val="1B75BC"/>
                </a:solidFill>
                <a:latin typeface="Nexus Sans Pro" panose="02000503030000020003" pitchFamily="2" charset="77"/>
              </a:rPr>
              <a:t>Time</a:t>
            </a:r>
          </a:p>
        </p:txBody>
      </p:sp>
      <p:sp>
        <p:nvSpPr>
          <p:cNvPr id="20" name="Right Triangle 19">
            <a:extLst>
              <a:ext uri="{FF2B5EF4-FFF2-40B4-BE49-F238E27FC236}">
                <a16:creationId xmlns:a16="http://schemas.microsoft.com/office/drawing/2014/main" id="{560264DF-2B80-4247-A755-953077050706}"/>
              </a:ext>
            </a:extLst>
          </p:cNvPr>
          <p:cNvSpPr/>
          <p:nvPr userDrawn="1"/>
        </p:nvSpPr>
        <p:spPr>
          <a:xfrm>
            <a:off x="201479" y="734081"/>
            <a:ext cx="2313123" cy="557964"/>
          </a:xfrm>
          <a:prstGeom prst="rtTriangl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19" name="TextBox 18">
            <a:extLst>
              <a:ext uri="{FF2B5EF4-FFF2-40B4-BE49-F238E27FC236}">
                <a16:creationId xmlns:a16="http://schemas.microsoft.com/office/drawing/2014/main" id="{B268DF09-78C8-E349-8055-8480D2B0ABBB}"/>
              </a:ext>
            </a:extLst>
          </p:cNvPr>
          <p:cNvSpPr txBox="1"/>
          <p:nvPr userDrawn="1"/>
        </p:nvSpPr>
        <p:spPr>
          <a:xfrm>
            <a:off x="201479" y="981075"/>
            <a:ext cx="1550127" cy="338554"/>
          </a:xfrm>
          <a:prstGeom prst="rect">
            <a:avLst/>
          </a:prstGeom>
          <a:noFill/>
        </p:spPr>
        <p:txBody>
          <a:bodyPr wrap="square" rtlCol="0">
            <a:spAutoFit/>
          </a:bodyPr>
          <a:lstStyle/>
          <a:p>
            <a:pPr algn="l"/>
            <a:r>
              <a:rPr lang="en-AU" sz="1600" b="1" i="0" dirty="0">
                <a:solidFill>
                  <a:srgbClr val="1B75BC"/>
                </a:solidFill>
                <a:latin typeface="Nexus Sans Pro" panose="02000503030000020003" pitchFamily="2" charset="77"/>
              </a:rPr>
              <a:t>Action/Impact</a:t>
            </a:r>
          </a:p>
        </p:txBody>
      </p:sp>
    </p:spTree>
    <p:extLst>
      <p:ext uri="{BB962C8B-B14F-4D97-AF65-F5344CB8AC3E}">
        <p14:creationId xmlns:p14="http://schemas.microsoft.com/office/powerpoint/2010/main" val="8418115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Network Matrix 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164610-A607-EF41-A4FD-609B8B6EC7F8}"/>
              </a:ext>
            </a:extLst>
          </p:cNvPr>
          <p:cNvSpPr>
            <a:spLocks noGrp="1"/>
          </p:cNvSpPr>
          <p:nvPr>
            <p:ph type="title" hasCustomPrompt="1"/>
          </p:nvPr>
        </p:nvSpPr>
        <p:spPr>
          <a:xfrm>
            <a:off x="407989" y="106648"/>
            <a:ext cx="11376025" cy="540544"/>
          </a:xfrm>
        </p:spPr>
        <p:txBody>
          <a:bodyPr>
            <a:normAutofit/>
          </a:bodyPr>
          <a:lstStyle>
            <a:lvl1pPr algn="ctr">
              <a:defRPr sz="2800" b="1" i="0">
                <a:solidFill>
                  <a:srgbClr val="1B75BC"/>
                </a:solidFill>
                <a:latin typeface="Nexus Sans Pro" panose="02000503030000020003" pitchFamily="2" charset="77"/>
              </a:defRPr>
            </a:lvl1pPr>
          </a:lstStyle>
          <a:p>
            <a:r>
              <a:rPr lang="en-US" dirty="0"/>
              <a:t>Click to edit Network Matrix Title</a:t>
            </a:r>
            <a:endParaRPr lang="en-AU" dirty="0"/>
          </a:p>
        </p:txBody>
      </p:sp>
      <p:graphicFrame>
        <p:nvGraphicFramePr>
          <p:cNvPr id="4" name="Table 3">
            <a:extLst>
              <a:ext uri="{FF2B5EF4-FFF2-40B4-BE49-F238E27FC236}">
                <a16:creationId xmlns:a16="http://schemas.microsoft.com/office/drawing/2014/main" id="{9B39C0D4-F160-FD41-9EC7-C58FB6B15D67}"/>
              </a:ext>
            </a:extLst>
          </p:cNvPr>
          <p:cNvGraphicFramePr>
            <a:graphicFrameLocks noGrp="1"/>
          </p:cNvGraphicFramePr>
          <p:nvPr userDrawn="1"/>
        </p:nvGraphicFramePr>
        <p:xfrm>
          <a:off x="407988" y="647192"/>
          <a:ext cx="11376024" cy="5866821"/>
        </p:xfrm>
        <a:graphic>
          <a:graphicData uri="http://schemas.openxmlformats.org/drawingml/2006/table">
            <a:tbl>
              <a:tblPr firstRow="1" bandRow="1">
                <a:tableStyleId>{5940675A-B579-460E-94D1-54222C63F5DA}</a:tableStyleId>
              </a:tblPr>
              <a:tblGrid>
                <a:gridCol w="5688012">
                  <a:extLst>
                    <a:ext uri="{9D8B030D-6E8A-4147-A177-3AD203B41FA5}">
                      <a16:colId xmlns:a16="http://schemas.microsoft.com/office/drawing/2014/main" val="2589276898"/>
                    </a:ext>
                  </a:extLst>
                </a:gridCol>
                <a:gridCol w="5688012">
                  <a:extLst>
                    <a:ext uri="{9D8B030D-6E8A-4147-A177-3AD203B41FA5}">
                      <a16:colId xmlns:a16="http://schemas.microsoft.com/office/drawing/2014/main" val="1509519394"/>
                    </a:ext>
                  </a:extLst>
                </a:gridCol>
              </a:tblGrid>
              <a:tr h="474741">
                <a:tc>
                  <a:txBody>
                    <a:bodyPr/>
                    <a:lstStyle/>
                    <a:p>
                      <a:pPr algn="ctr"/>
                      <a:r>
                        <a:rPr lang="en-AU" sz="2400" b="1" i="0" dirty="0">
                          <a:solidFill>
                            <a:srgbClr val="F58229"/>
                          </a:solidFill>
                          <a:latin typeface="Nexus Sans Pro" panose="02000503030000020003" pitchFamily="2" charset="77"/>
                        </a:rPr>
                        <a:t>Negative</a:t>
                      </a:r>
                    </a:p>
                  </a:txBody>
                  <a:tcPr anchor="ct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AU" sz="2400" b="1" i="0" dirty="0">
                          <a:solidFill>
                            <a:srgbClr val="F58229"/>
                          </a:solidFill>
                          <a:latin typeface="Nexus Sans Pro" panose="02000503030000020003" pitchFamily="2" charset="77"/>
                        </a:rPr>
                        <a:t>Positive</a:t>
                      </a:r>
                    </a:p>
                  </a:txBody>
                  <a:tcPr anchor="ct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B75BC"/>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780544931"/>
                  </a:ext>
                </a:extLst>
              </a:tr>
              <a:tr h="1797360">
                <a:tc>
                  <a:txBody>
                    <a:bodyPr/>
                    <a:lstStyle/>
                    <a:p>
                      <a:r>
                        <a:rPr lang="en-AU" sz="2000" b="1" i="0" dirty="0">
                          <a:solidFill>
                            <a:srgbClr val="1B75BC"/>
                          </a:solidFill>
                          <a:latin typeface="Nexus Sans Pro" panose="02000503030000020003" pitchFamily="2" charset="77"/>
                        </a:rPr>
                        <a:t>Past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Past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B75B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65068943"/>
                  </a:ext>
                </a:extLst>
              </a:tr>
              <a:tr h="1797360">
                <a:tc>
                  <a:txBody>
                    <a:bodyPr/>
                    <a:lstStyle/>
                    <a:p>
                      <a:r>
                        <a:rPr lang="en-AU" sz="2000" b="1" i="0" dirty="0">
                          <a:solidFill>
                            <a:srgbClr val="1B75BC"/>
                          </a:solidFill>
                          <a:latin typeface="Nexus Sans Pro" panose="02000503030000020003" pitchFamily="2" charset="77"/>
                        </a:rPr>
                        <a:t>Present</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Present</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46027509"/>
                  </a:ext>
                </a:extLst>
              </a:tr>
              <a:tr h="1797360">
                <a:tc>
                  <a:txBody>
                    <a:bodyPr/>
                    <a:lstStyle/>
                    <a:p>
                      <a:r>
                        <a:rPr lang="en-AU" sz="2000" b="1" i="0" dirty="0">
                          <a:solidFill>
                            <a:srgbClr val="1B75BC"/>
                          </a:solidFill>
                          <a:latin typeface="Nexus Sans Pro" panose="02000503030000020003" pitchFamily="2" charset="77"/>
                        </a:rPr>
                        <a:t>Future</a:t>
                      </a:r>
                    </a:p>
                  </a:txBody>
                  <a:tcPr>
                    <a:lnL w="12700" cap="flat" cmpd="sng" algn="ctr">
                      <a:noFill/>
                      <a:prstDash val="solid"/>
                      <a:round/>
                      <a:headEnd type="none" w="med" len="med"/>
                      <a:tailEnd type="none" w="med" len="med"/>
                    </a:lnL>
                    <a:lnR w="12700" cap="flat" cmpd="sng" algn="ctr">
                      <a:solidFill>
                        <a:srgbClr val="1B75BC"/>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AU" sz="2000" b="1" i="0" dirty="0">
                          <a:solidFill>
                            <a:srgbClr val="1B75BC"/>
                          </a:solidFill>
                          <a:latin typeface="Nexus Sans Pro" panose="02000503030000020003" pitchFamily="2" charset="77"/>
                        </a:rPr>
                        <a:t>Future</a:t>
                      </a:r>
                    </a:p>
                  </a:txBody>
                  <a:tcPr>
                    <a:lnL w="12700" cap="flat" cmpd="sng" algn="ctr">
                      <a:solidFill>
                        <a:srgbClr val="1B75BC"/>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31267133"/>
                  </a:ext>
                </a:extLst>
              </a:tr>
            </a:tbl>
          </a:graphicData>
        </a:graphic>
      </p:graphicFrame>
      <p:sp>
        <p:nvSpPr>
          <p:cNvPr id="6" name="Text Placeholder 5">
            <a:extLst>
              <a:ext uri="{FF2B5EF4-FFF2-40B4-BE49-F238E27FC236}">
                <a16:creationId xmlns:a16="http://schemas.microsoft.com/office/drawing/2014/main" id="{2473A7F4-6DD1-ED41-A896-018A01272E9D}"/>
              </a:ext>
            </a:extLst>
          </p:cNvPr>
          <p:cNvSpPr>
            <a:spLocks noGrp="1"/>
          </p:cNvSpPr>
          <p:nvPr>
            <p:ph type="body" sz="quarter" idx="10" hasCustomPrompt="1"/>
          </p:nvPr>
        </p:nvSpPr>
        <p:spPr>
          <a:xfrm>
            <a:off x="407989"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7" name="Text Placeholder 5">
            <a:extLst>
              <a:ext uri="{FF2B5EF4-FFF2-40B4-BE49-F238E27FC236}">
                <a16:creationId xmlns:a16="http://schemas.microsoft.com/office/drawing/2014/main" id="{50CFD138-1936-EE4A-986D-84A5FE200FEA}"/>
              </a:ext>
            </a:extLst>
          </p:cNvPr>
          <p:cNvSpPr>
            <a:spLocks noGrp="1"/>
          </p:cNvSpPr>
          <p:nvPr>
            <p:ph type="body" sz="quarter" idx="11" hasCustomPrompt="1"/>
          </p:nvPr>
        </p:nvSpPr>
        <p:spPr>
          <a:xfrm>
            <a:off x="407989"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8" name="Text Placeholder 5">
            <a:extLst>
              <a:ext uri="{FF2B5EF4-FFF2-40B4-BE49-F238E27FC236}">
                <a16:creationId xmlns:a16="http://schemas.microsoft.com/office/drawing/2014/main" id="{6F95F830-21E5-234D-8BB2-827C3C0B31D7}"/>
              </a:ext>
            </a:extLst>
          </p:cNvPr>
          <p:cNvSpPr>
            <a:spLocks noGrp="1"/>
          </p:cNvSpPr>
          <p:nvPr>
            <p:ph type="body" sz="quarter" idx="12" hasCustomPrompt="1"/>
          </p:nvPr>
        </p:nvSpPr>
        <p:spPr>
          <a:xfrm>
            <a:off x="407987" y="5124429"/>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9" name="Text Placeholder 5">
            <a:extLst>
              <a:ext uri="{FF2B5EF4-FFF2-40B4-BE49-F238E27FC236}">
                <a16:creationId xmlns:a16="http://schemas.microsoft.com/office/drawing/2014/main" id="{771D4625-E1FB-234C-B20F-57E4B1754373}"/>
              </a:ext>
            </a:extLst>
          </p:cNvPr>
          <p:cNvSpPr>
            <a:spLocks noGrp="1"/>
          </p:cNvSpPr>
          <p:nvPr>
            <p:ph type="body" sz="quarter" idx="13" hasCustomPrompt="1"/>
          </p:nvPr>
        </p:nvSpPr>
        <p:spPr>
          <a:xfrm>
            <a:off x="6096002" y="14366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0" name="Text Placeholder 5">
            <a:extLst>
              <a:ext uri="{FF2B5EF4-FFF2-40B4-BE49-F238E27FC236}">
                <a16:creationId xmlns:a16="http://schemas.microsoft.com/office/drawing/2014/main" id="{F090B85F-E80A-3D40-8A14-093BC23F9D93}"/>
              </a:ext>
            </a:extLst>
          </p:cNvPr>
          <p:cNvSpPr>
            <a:spLocks noGrp="1"/>
          </p:cNvSpPr>
          <p:nvPr>
            <p:ph type="body" sz="quarter" idx="14" hasCustomPrompt="1"/>
          </p:nvPr>
        </p:nvSpPr>
        <p:spPr>
          <a:xfrm>
            <a:off x="6096002" y="3305290"/>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
        <p:nvSpPr>
          <p:cNvPr id="11" name="Text Placeholder 5">
            <a:extLst>
              <a:ext uri="{FF2B5EF4-FFF2-40B4-BE49-F238E27FC236}">
                <a16:creationId xmlns:a16="http://schemas.microsoft.com/office/drawing/2014/main" id="{81C60101-6A56-4440-AAF6-748489B16456}"/>
              </a:ext>
            </a:extLst>
          </p:cNvPr>
          <p:cNvSpPr>
            <a:spLocks noGrp="1"/>
          </p:cNvSpPr>
          <p:nvPr>
            <p:ph type="body" sz="quarter" idx="15" hasCustomPrompt="1"/>
          </p:nvPr>
        </p:nvSpPr>
        <p:spPr>
          <a:xfrm>
            <a:off x="6096002" y="5124427"/>
            <a:ext cx="5688012" cy="1289095"/>
          </a:xfrm>
        </p:spPr>
        <p:txBody>
          <a:bodyPr>
            <a:normAutofit/>
          </a:bodyPr>
          <a:lstStyle>
            <a:lvl1pPr marL="0" indent="0">
              <a:buNone/>
              <a:defRPr sz="1800" b="0" i="1">
                <a:solidFill>
                  <a:schemeClr val="tx1">
                    <a:lumMod val="85000"/>
                    <a:lumOff val="15000"/>
                  </a:schemeClr>
                </a:solidFill>
                <a:latin typeface="Nexus Sans Pro" panose="02000503030000020003" pitchFamily="2" charset="77"/>
              </a:defRPr>
            </a:lvl1pPr>
          </a:lstStyle>
          <a:p>
            <a:pPr lvl="0"/>
            <a:r>
              <a:rPr lang="en-US" dirty="0"/>
              <a:t>Edit Network Matrix text</a:t>
            </a:r>
          </a:p>
        </p:txBody>
      </p:sp>
    </p:spTree>
    <p:extLst>
      <p:ext uri="{BB962C8B-B14F-4D97-AF65-F5344CB8AC3E}">
        <p14:creationId xmlns:p14="http://schemas.microsoft.com/office/powerpoint/2010/main" val="20709356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Mission Critical Roadmap Layout Layou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7348078B-1655-B841-995B-3210B185194F}"/>
              </a:ext>
            </a:extLst>
          </p:cNvPr>
          <p:cNvSpPr/>
          <p:nvPr userDrawn="1"/>
        </p:nvSpPr>
        <p:spPr>
          <a:xfrm>
            <a:off x="1536455" y="157516"/>
            <a:ext cx="9144000" cy="523220"/>
          </a:xfrm>
          <a:prstGeom prst="rect">
            <a:avLst/>
          </a:prstGeom>
        </p:spPr>
        <p:txBody>
          <a:bodyPr wrap="square">
            <a:spAutoFit/>
          </a:bodyPr>
          <a:lstStyle/>
          <a:p>
            <a:pPr algn="ctr"/>
            <a:r>
              <a:rPr lang="en-US" sz="2800" b="1" i="0" spc="-50" dirty="0">
                <a:solidFill>
                  <a:schemeClr val="accent2"/>
                </a:solidFill>
                <a:latin typeface="Nexus Sans Pro" panose="02000503030000020003" pitchFamily="2" charset="77"/>
              </a:rPr>
              <a:t>Mission Critical Implementation</a:t>
            </a:r>
            <a:endParaRPr lang="en-US" sz="2800" b="1" i="0" spc="-50" dirty="0">
              <a:latin typeface="Nexus Sans Pro" panose="02000503030000020003" pitchFamily="2" charset="77"/>
            </a:endParaRPr>
          </a:p>
        </p:txBody>
      </p:sp>
      <p:sp>
        <p:nvSpPr>
          <p:cNvPr id="24" name="Rectangle 23">
            <a:extLst>
              <a:ext uri="{FF2B5EF4-FFF2-40B4-BE49-F238E27FC236}">
                <a16:creationId xmlns:a16="http://schemas.microsoft.com/office/drawing/2014/main" id="{F474C4E2-F24E-3547-BA0C-A298ED6ADB11}"/>
              </a:ext>
            </a:extLst>
          </p:cNvPr>
          <p:cNvSpPr/>
          <p:nvPr userDrawn="1"/>
        </p:nvSpPr>
        <p:spPr>
          <a:xfrm>
            <a:off x="1511197" y="596959"/>
            <a:ext cx="9144000" cy="677108"/>
          </a:xfrm>
          <a:prstGeom prst="rect">
            <a:avLst/>
          </a:prstGeom>
        </p:spPr>
        <p:txBody>
          <a:bodyPr wrap="square">
            <a:spAutoFit/>
          </a:bodyPr>
          <a:lstStyle/>
          <a:p>
            <a:pPr algn="ctr"/>
            <a:r>
              <a:rPr lang="en-US" sz="2000" b="1" i="0" dirty="0">
                <a:solidFill>
                  <a:schemeClr val="accent2"/>
                </a:solidFill>
                <a:latin typeface="Nexus Sans Pro" panose="02000503030000020003" pitchFamily="2" charset="77"/>
              </a:rPr>
              <a:t>A roadmap of 8 key parts</a:t>
            </a:r>
            <a:endParaRPr lang="en-US" sz="1600" b="1" i="0" dirty="0">
              <a:solidFill>
                <a:schemeClr val="tx2"/>
              </a:solidFill>
              <a:latin typeface="Nexus Sans Pro" panose="02000503030000020003" pitchFamily="2" charset="77"/>
            </a:endParaRPr>
          </a:p>
          <a:p>
            <a:pPr algn="ctr"/>
            <a:endParaRPr lang="en-US" sz="1800" b="1" dirty="0">
              <a:solidFill>
                <a:schemeClr val="accent2"/>
              </a:solidFill>
            </a:endParaRPr>
          </a:p>
        </p:txBody>
      </p:sp>
      <p:sp>
        <p:nvSpPr>
          <p:cNvPr id="25" name="Rectangle 24">
            <a:extLst>
              <a:ext uri="{FF2B5EF4-FFF2-40B4-BE49-F238E27FC236}">
                <a16:creationId xmlns:a16="http://schemas.microsoft.com/office/drawing/2014/main" id="{652BDDFA-1D4C-3549-93C3-03BF0C32A526}"/>
              </a:ext>
            </a:extLst>
          </p:cNvPr>
          <p:cNvSpPr/>
          <p:nvPr userDrawn="1"/>
        </p:nvSpPr>
        <p:spPr>
          <a:xfrm>
            <a:off x="3569207" y="5779255"/>
            <a:ext cx="5200589" cy="830997"/>
          </a:xfrm>
          <a:prstGeom prst="rect">
            <a:avLst/>
          </a:prstGeom>
        </p:spPr>
        <p:txBody>
          <a:bodyPr wrap="square">
            <a:spAutoFit/>
          </a:bodyPr>
          <a:lstStyle/>
          <a:p>
            <a:pPr algn="ctr"/>
            <a:r>
              <a:rPr lang="en-GB" sz="1600" b="1" i="0" dirty="0">
                <a:solidFill>
                  <a:schemeClr val="accent2"/>
                </a:solidFill>
                <a:latin typeface="Nexus Sans Pro" panose="02000503030000020003" pitchFamily="2" charset="77"/>
              </a:rPr>
              <a:t>Preparation six months, intense Implementation two years, five-year commitment to Implementation activity, continuous development beyond </a:t>
            </a:r>
          </a:p>
        </p:txBody>
      </p:sp>
      <p:sp>
        <p:nvSpPr>
          <p:cNvPr id="47" name="Rectangle 46">
            <a:extLst>
              <a:ext uri="{FF2B5EF4-FFF2-40B4-BE49-F238E27FC236}">
                <a16:creationId xmlns:a16="http://schemas.microsoft.com/office/drawing/2014/main" id="{E141B850-AF9B-8A4E-90E4-DDE7F806AF7B}"/>
              </a:ext>
            </a:extLst>
          </p:cNvPr>
          <p:cNvSpPr/>
          <p:nvPr userDrawn="1"/>
        </p:nvSpPr>
        <p:spPr>
          <a:xfrm>
            <a:off x="198588" y="2409101"/>
            <a:ext cx="1959429" cy="1134156"/>
          </a:xfrm>
          <a:prstGeom prst="rect">
            <a:avLst/>
          </a:prstGeom>
        </p:spPr>
        <p:txBody>
          <a:bodyPr wrap="square">
            <a:noAutofit/>
          </a:bodyPr>
          <a:lstStyle/>
          <a:p>
            <a:pPr algn="r"/>
            <a:r>
              <a:rPr lang="en-US" sz="1400" b="1" i="0" dirty="0">
                <a:solidFill>
                  <a:schemeClr val="tx2"/>
                </a:solidFill>
                <a:latin typeface="Nexus Sans Pro" panose="02000503030000020003" pitchFamily="2" charset="77"/>
              </a:rPr>
              <a:t>• Signs of Safety </a:t>
            </a:r>
            <a:br>
              <a:rPr lang="en-US" sz="1400" b="1" i="0" dirty="0">
                <a:solidFill>
                  <a:schemeClr val="tx2"/>
                </a:solidFill>
                <a:latin typeface="Nexus Sans Pro" panose="02000503030000020003" pitchFamily="2" charset="77"/>
              </a:rPr>
            </a:br>
            <a:r>
              <a:rPr lang="en-US" sz="1400" b="1" i="0" dirty="0">
                <a:solidFill>
                  <a:schemeClr val="tx2"/>
                </a:solidFill>
                <a:latin typeface="Nexus Sans Pro" panose="02000503030000020003" pitchFamily="2" charset="77"/>
              </a:rPr>
              <a:t> learning methods </a:t>
            </a:r>
            <a:r>
              <a:rPr lang="en-US" sz="1400" b="0" i="0" dirty="0">
                <a:solidFill>
                  <a:schemeClr val="tx2"/>
                </a:solidFill>
                <a:latin typeface="Nexus Sans Pro" panose="02000503030000020003" pitchFamily="2" charset="77"/>
              </a:rPr>
              <a:t>in the workplace (group supervision, Appreciative Inquiry)</a:t>
            </a:r>
          </a:p>
        </p:txBody>
      </p:sp>
      <p:sp>
        <p:nvSpPr>
          <p:cNvPr id="48" name="Rectangle 47">
            <a:extLst>
              <a:ext uri="{FF2B5EF4-FFF2-40B4-BE49-F238E27FC236}">
                <a16:creationId xmlns:a16="http://schemas.microsoft.com/office/drawing/2014/main" id="{63655E97-F444-1C4D-AD5E-B91EB384AB70}"/>
              </a:ext>
            </a:extLst>
          </p:cNvPr>
          <p:cNvSpPr/>
          <p:nvPr userDrawn="1"/>
        </p:nvSpPr>
        <p:spPr>
          <a:xfrm>
            <a:off x="198589" y="642246"/>
            <a:ext cx="1959429" cy="1600438"/>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Core training and coaching </a:t>
            </a:r>
            <a:r>
              <a:rPr lang="en-US" sz="1400" b="0" i="0" dirty="0">
                <a:solidFill>
                  <a:schemeClr val="tx2"/>
                </a:solidFill>
                <a:latin typeface="Nexus Sans Pro" panose="02000503030000020003" pitchFamily="2" charset="77"/>
              </a:rPr>
              <a:t>(basic, advanced, targeted, and learning </a:t>
            </a:r>
            <a:br>
              <a:rPr lang="en-US" sz="1400" b="0" i="0" dirty="0">
                <a:solidFill>
                  <a:schemeClr val="tx2"/>
                </a:solidFill>
                <a:latin typeface="Nexus Sans Pro" panose="02000503030000020003" pitchFamily="2" charset="77"/>
              </a:rPr>
            </a:br>
            <a:r>
              <a:rPr lang="en-US" sz="1400" b="0" i="0" dirty="0">
                <a:solidFill>
                  <a:schemeClr val="tx2"/>
                </a:solidFill>
                <a:latin typeface="Nexus Sans Pro" panose="02000503030000020003" pitchFamily="2" charset="77"/>
              </a:rPr>
              <a:t>and development </a:t>
            </a:r>
            <a:br>
              <a:rPr lang="en-US" sz="1400" b="0" i="0" dirty="0">
                <a:solidFill>
                  <a:schemeClr val="tx2"/>
                </a:solidFill>
                <a:latin typeface="Nexus Sans Pro" panose="02000503030000020003" pitchFamily="2" charset="77"/>
              </a:rPr>
            </a:br>
            <a:r>
              <a:rPr lang="en-US" sz="1400" b="0" i="0" dirty="0">
                <a:solidFill>
                  <a:schemeClr val="tx2"/>
                </a:solidFill>
                <a:latin typeface="Nexus Sans Pro" panose="02000503030000020003" pitchFamily="2" charset="77"/>
              </a:rPr>
              <a:t> trajectory for practice leaders)</a:t>
            </a:r>
          </a:p>
        </p:txBody>
      </p:sp>
      <p:sp>
        <p:nvSpPr>
          <p:cNvPr id="49" name="Rectangle 48">
            <a:extLst>
              <a:ext uri="{FF2B5EF4-FFF2-40B4-BE49-F238E27FC236}">
                <a16:creationId xmlns:a16="http://schemas.microsoft.com/office/drawing/2014/main" id="{4C13649E-4CF3-4B47-98D0-C269156FB2AE}"/>
              </a:ext>
            </a:extLst>
          </p:cNvPr>
          <p:cNvSpPr/>
          <p:nvPr userDrawn="1"/>
        </p:nvSpPr>
        <p:spPr>
          <a:xfrm>
            <a:off x="251245" y="3923680"/>
            <a:ext cx="1959429" cy="2246769"/>
          </a:xfrm>
          <a:prstGeom prst="rect">
            <a:avLst/>
          </a:prstGeom>
        </p:spPr>
        <p:txBody>
          <a:bodyPr wrap="square">
            <a:spAutoFit/>
          </a:bodyPr>
          <a:lstStyle/>
          <a:p>
            <a:pPr algn="r"/>
            <a:r>
              <a:rPr lang="en-US" sz="1400" b="1" i="0" dirty="0">
                <a:solidFill>
                  <a:schemeClr val="tx2"/>
                </a:solidFill>
                <a:latin typeface="Nexus Sans Pro" panose="02000503030000020003" pitchFamily="2" charset="77"/>
              </a:rPr>
              <a:t>• Aligned QA </a:t>
            </a:r>
            <a:r>
              <a:rPr lang="en-US" sz="1400" b="0" i="0" dirty="0">
                <a:solidFill>
                  <a:schemeClr val="tx2"/>
                </a:solidFill>
                <a:latin typeface="Nexus Sans Pro" panose="02000503030000020003" pitchFamily="2" charset="77"/>
              </a:rPr>
              <a:t>measuring the practice — breadth (by dashboard) depth (by collaborative audit) and impact (by core data) — and through feedback (including family and staff surveys); with cycles of action learning</a:t>
            </a:r>
          </a:p>
        </p:txBody>
      </p:sp>
      <p:sp>
        <p:nvSpPr>
          <p:cNvPr id="50" name="Rectangle 49">
            <a:extLst>
              <a:ext uri="{FF2B5EF4-FFF2-40B4-BE49-F238E27FC236}">
                <a16:creationId xmlns:a16="http://schemas.microsoft.com/office/drawing/2014/main" id="{BF8A9459-1F1B-3C4D-BB45-C11EEEDA9629}"/>
              </a:ext>
            </a:extLst>
          </p:cNvPr>
          <p:cNvSpPr/>
          <p:nvPr userDrawn="1"/>
        </p:nvSpPr>
        <p:spPr>
          <a:xfrm>
            <a:off x="9857527" y="4877505"/>
            <a:ext cx="2202497" cy="738664"/>
          </a:xfrm>
          <a:prstGeom prst="rect">
            <a:avLst/>
          </a:prstGeom>
        </p:spPr>
        <p:txBody>
          <a:bodyPr wrap="square">
            <a:spAutoFit/>
          </a:bodyPr>
          <a:lstStyle/>
          <a:p>
            <a:r>
              <a:rPr lang="en-US" sz="1400" b="1" i="0" dirty="0">
                <a:solidFill>
                  <a:schemeClr val="tx2"/>
                </a:solidFill>
                <a:latin typeface="Nexus Sans Pro" panose="02000503030000020003" pitchFamily="2" charset="77"/>
              </a:rPr>
              <a:t>• Aligning the IT system </a:t>
            </a:r>
            <a:r>
              <a:rPr lang="en-US" sz="1400" b="0" i="0" dirty="0">
                <a:solidFill>
                  <a:schemeClr val="tx2"/>
                </a:solidFill>
                <a:latin typeface="Nexus Sans Pro" panose="02000503030000020003" pitchFamily="2" charset="77"/>
              </a:rPr>
              <a:t>over the short and long</a:t>
            </a:r>
            <a:r>
              <a:rPr lang="en-US" sz="1400" b="0" i="0" baseline="0" dirty="0">
                <a:solidFill>
                  <a:schemeClr val="tx2"/>
                </a:solidFill>
                <a:latin typeface="Nexus Sans Pro" panose="02000503030000020003" pitchFamily="2" charset="77"/>
              </a:rPr>
              <a:t> </a:t>
            </a:r>
            <a:r>
              <a:rPr lang="en-US" sz="1400" b="0" i="0" dirty="0">
                <a:solidFill>
                  <a:schemeClr val="tx2"/>
                </a:solidFill>
                <a:latin typeface="Nexus Sans Pro" panose="02000503030000020003" pitchFamily="2" charset="77"/>
              </a:rPr>
              <a:t>term</a:t>
            </a:r>
          </a:p>
        </p:txBody>
      </p:sp>
      <p:sp>
        <p:nvSpPr>
          <p:cNvPr id="51" name="Rectangle 50">
            <a:extLst>
              <a:ext uri="{FF2B5EF4-FFF2-40B4-BE49-F238E27FC236}">
                <a16:creationId xmlns:a16="http://schemas.microsoft.com/office/drawing/2014/main" id="{365FD385-5FCE-0245-AAD1-51E7FA63AEFD}"/>
              </a:ext>
            </a:extLst>
          </p:cNvPr>
          <p:cNvSpPr/>
          <p:nvPr userDrawn="1"/>
        </p:nvSpPr>
        <p:spPr>
          <a:xfrm>
            <a:off x="9857527" y="1664257"/>
            <a:ext cx="1959429" cy="1169551"/>
          </a:xfrm>
          <a:prstGeom prst="rect">
            <a:avLst/>
          </a:prstGeom>
        </p:spPr>
        <p:txBody>
          <a:bodyPr wrap="square">
            <a:spAutoFit/>
          </a:bodyPr>
          <a:lstStyle/>
          <a:p>
            <a:r>
              <a:rPr lang="en-US" sz="1400" b="1" i="0" dirty="0">
                <a:solidFill>
                  <a:schemeClr val="tx2"/>
                </a:solidFill>
                <a:latin typeface="Nexus Sans Pro" panose="02000503030000020003" pitchFamily="2" charset="77"/>
              </a:rPr>
              <a:t>• Modelling the Signs of Safety </a:t>
            </a:r>
            <a:r>
              <a:rPr lang="en-US" sz="1400" b="0" i="0" dirty="0">
                <a:solidFill>
                  <a:schemeClr val="tx2"/>
                </a:solidFill>
                <a:latin typeface="Nexus Sans Pro" panose="02000503030000020003" pitchFamily="2" charset="77"/>
              </a:rPr>
              <a:t>in leadership and connection to practice (leadership development trajectory)</a:t>
            </a:r>
          </a:p>
        </p:txBody>
      </p:sp>
      <p:sp>
        <p:nvSpPr>
          <p:cNvPr id="52" name="Rectangle 51">
            <a:extLst>
              <a:ext uri="{FF2B5EF4-FFF2-40B4-BE49-F238E27FC236}">
                <a16:creationId xmlns:a16="http://schemas.microsoft.com/office/drawing/2014/main" id="{31356C83-0696-AC40-9A8C-B3636361E405}"/>
              </a:ext>
            </a:extLst>
          </p:cNvPr>
          <p:cNvSpPr/>
          <p:nvPr userDrawn="1"/>
        </p:nvSpPr>
        <p:spPr>
          <a:xfrm>
            <a:off x="9857527" y="2914033"/>
            <a:ext cx="2092239" cy="1815882"/>
          </a:xfrm>
          <a:prstGeom prst="rect">
            <a:avLst/>
          </a:prstGeom>
        </p:spPr>
        <p:txBody>
          <a:bodyPr wrap="square">
            <a:spAutoFit/>
          </a:bodyPr>
          <a:lstStyle/>
          <a:p>
            <a:r>
              <a:rPr lang="en-US" sz="1400" b="1" i="0" dirty="0">
                <a:solidFill>
                  <a:schemeClr val="tx2"/>
                </a:solidFill>
                <a:latin typeface="Nexus Sans Pro" panose="02000503030000020003" pitchFamily="2" charset="77"/>
              </a:rPr>
              <a:t>• Case management processes and recording  matching the Signs of Safety practice </a:t>
            </a:r>
            <a:r>
              <a:rPr lang="en-US" sz="1400" b="0" i="0" dirty="0">
                <a:solidFill>
                  <a:schemeClr val="tx2"/>
                </a:solidFill>
                <a:latin typeface="Nexus Sans Pro" panose="02000503030000020003" pitchFamily="2" charset="77"/>
              </a:rPr>
              <a:t>(informed by whole system learning cases and driven by practice intensives at workflow stages)</a:t>
            </a:r>
          </a:p>
        </p:txBody>
      </p:sp>
      <p:sp>
        <p:nvSpPr>
          <p:cNvPr id="53" name="Rectangle 52">
            <a:extLst>
              <a:ext uri="{FF2B5EF4-FFF2-40B4-BE49-F238E27FC236}">
                <a16:creationId xmlns:a16="http://schemas.microsoft.com/office/drawing/2014/main" id="{96DC0446-5763-7B4E-ADD1-DC3FA9086286}"/>
              </a:ext>
            </a:extLst>
          </p:cNvPr>
          <p:cNvSpPr/>
          <p:nvPr userDrawn="1"/>
        </p:nvSpPr>
        <p:spPr>
          <a:xfrm>
            <a:off x="9857526" y="5757170"/>
            <a:ext cx="1959429" cy="738664"/>
          </a:xfrm>
          <a:prstGeom prst="rect">
            <a:avLst/>
          </a:prstGeom>
        </p:spPr>
        <p:txBody>
          <a:bodyPr wrap="square">
            <a:spAutoFit/>
          </a:bodyPr>
          <a:lstStyle/>
          <a:p>
            <a:r>
              <a:rPr lang="en-US" sz="1400" b="1" i="0" dirty="0">
                <a:solidFill>
                  <a:schemeClr val="tx2"/>
                </a:solidFill>
                <a:latin typeface="Nexus Sans Pro" panose="02000503030000020003" pitchFamily="2" charset="77"/>
              </a:rPr>
              <a:t>• Partners engaged </a:t>
            </a:r>
            <a:r>
              <a:rPr lang="en-US" sz="1400" b="0" i="0" dirty="0">
                <a:solidFill>
                  <a:schemeClr val="tx2"/>
                </a:solidFill>
                <a:latin typeface="Nexus Sans Pro" panose="02000503030000020003" pitchFamily="2" charset="77"/>
              </a:rPr>
              <a:t>to understand and work with Signs of Safety </a:t>
            </a:r>
          </a:p>
        </p:txBody>
      </p:sp>
      <p:cxnSp>
        <p:nvCxnSpPr>
          <p:cNvPr id="60" name="Straight Arrow Connector 59">
            <a:extLst>
              <a:ext uri="{FF2B5EF4-FFF2-40B4-BE49-F238E27FC236}">
                <a16:creationId xmlns:a16="http://schemas.microsoft.com/office/drawing/2014/main" id="{39DA1D37-3BD2-E043-AAF3-C4437B071892}"/>
              </a:ext>
            </a:extLst>
          </p:cNvPr>
          <p:cNvCxnSpPr>
            <a:cxnSpLocks/>
          </p:cNvCxnSpPr>
          <p:nvPr userDrawn="1"/>
        </p:nvCxnSpPr>
        <p:spPr>
          <a:xfrm>
            <a:off x="2780659" y="1368334"/>
            <a:ext cx="1000353" cy="72985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pic>
        <p:nvPicPr>
          <p:cNvPr id="54" name="Picture 53">
            <a:extLst>
              <a:ext uri="{FF2B5EF4-FFF2-40B4-BE49-F238E27FC236}">
                <a16:creationId xmlns:a16="http://schemas.microsoft.com/office/drawing/2014/main" id="{C75A8E1D-E811-5C43-9B4D-0F5A4B18B3D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5" name="Picture 54">
            <a:extLst>
              <a:ext uri="{FF2B5EF4-FFF2-40B4-BE49-F238E27FC236}">
                <a16:creationId xmlns:a16="http://schemas.microsoft.com/office/drawing/2014/main" id="{E015B39F-EB45-9246-89EF-7587996F8AD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6" name="Picture 55">
            <a:extLst>
              <a:ext uri="{FF2B5EF4-FFF2-40B4-BE49-F238E27FC236}">
                <a16:creationId xmlns:a16="http://schemas.microsoft.com/office/drawing/2014/main" id="{F173BF69-C907-B647-A3F3-EF4B16AAF62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7" name="Picture 56">
            <a:extLst>
              <a:ext uri="{FF2B5EF4-FFF2-40B4-BE49-F238E27FC236}">
                <a16:creationId xmlns:a16="http://schemas.microsoft.com/office/drawing/2014/main" id="{D1B9D22A-6744-CD48-B9D4-A4E825A159B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8" name="Picture 57">
            <a:extLst>
              <a:ext uri="{FF2B5EF4-FFF2-40B4-BE49-F238E27FC236}">
                <a16:creationId xmlns:a16="http://schemas.microsoft.com/office/drawing/2014/main" id="{840ABC39-C718-3649-B15E-F4C6FB9ED341}"/>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pic>
        <p:nvPicPr>
          <p:cNvPr id="59" name="Picture 58">
            <a:extLst>
              <a:ext uri="{FF2B5EF4-FFF2-40B4-BE49-F238E27FC236}">
                <a16:creationId xmlns:a16="http://schemas.microsoft.com/office/drawing/2014/main" id="{CBAE0A7D-B7D1-FF4B-98B8-E6C87D0A2242}"/>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60441" y="1164569"/>
            <a:ext cx="5830596" cy="3885918"/>
          </a:xfrm>
          <a:prstGeom prst="rect">
            <a:avLst/>
          </a:prstGeom>
        </p:spPr>
      </p:pic>
      <p:cxnSp>
        <p:nvCxnSpPr>
          <p:cNvPr id="61" name="Straight Arrow Connector 60">
            <a:extLst>
              <a:ext uri="{FF2B5EF4-FFF2-40B4-BE49-F238E27FC236}">
                <a16:creationId xmlns:a16="http://schemas.microsoft.com/office/drawing/2014/main" id="{60E7B7E4-1B0B-4347-854A-4988BD94D8F1}"/>
              </a:ext>
            </a:extLst>
          </p:cNvPr>
          <p:cNvCxnSpPr>
            <a:cxnSpLocks/>
          </p:cNvCxnSpPr>
          <p:nvPr userDrawn="1"/>
        </p:nvCxnSpPr>
        <p:spPr>
          <a:xfrm>
            <a:off x="8544715" y="4665821"/>
            <a:ext cx="1000354" cy="73180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a:extLst>
              <a:ext uri="{FF2B5EF4-FFF2-40B4-BE49-F238E27FC236}">
                <a16:creationId xmlns:a16="http://schemas.microsoft.com/office/drawing/2014/main" id="{DC157C51-6A6F-CE45-A663-8D8262A011A7}"/>
              </a:ext>
            </a:extLst>
          </p:cNvPr>
          <p:cNvCxnSpPr>
            <a:cxnSpLocks/>
          </p:cNvCxnSpPr>
          <p:nvPr userDrawn="1"/>
        </p:nvCxnSpPr>
        <p:spPr>
          <a:xfrm flipV="1">
            <a:off x="8544715" y="1361722"/>
            <a:ext cx="1000354" cy="72988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a16="http://schemas.microsoft.com/office/drawing/2014/main" id="{0FB22304-DB65-874C-A5EF-6F30B6FA0D77}"/>
              </a:ext>
            </a:extLst>
          </p:cNvPr>
          <p:cNvCxnSpPr>
            <a:cxnSpLocks/>
          </p:cNvCxnSpPr>
          <p:nvPr userDrawn="1"/>
        </p:nvCxnSpPr>
        <p:spPr>
          <a:xfrm flipV="1">
            <a:off x="2780658" y="4667741"/>
            <a:ext cx="1000354" cy="729884"/>
          </a:xfrm>
          <a:prstGeom prst="straightConnector1">
            <a:avLst/>
          </a:prstGeom>
          <a:ln w="76200">
            <a:solidFill>
              <a:srgbClr val="26AED3"/>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4" name="TextBox 63">
            <a:extLst>
              <a:ext uri="{FF2B5EF4-FFF2-40B4-BE49-F238E27FC236}">
                <a16:creationId xmlns:a16="http://schemas.microsoft.com/office/drawing/2014/main" id="{B693535E-49BF-4B41-A3E6-C6B15FBE57AC}"/>
              </a:ext>
            </a:extLst>
          </p:cNvPr>
          <p:cNvSpPr txBox="1"/>
          <p:nvPr userDrawn="1"/>
        </p:nvSpPr>
        <p:spPr>
          <a:xfrm>
            <a:off x="9556066" y="624705"/>
            <a:ext cx="2290994" cy="307777"/>
          </a:xfrm>
          <a:prstGeom prst="rect">
            <a:avLst/>
          </a:prstGeom>
          <a:noFill/>
        </p:spPr>
        <p:txBody>
          <a:bodyPr wrap="square" rtlCol="0">
            <a:noAutofit/>
          </a:bodyPr>
          <a:lstStyle/>
          <a:p>
            <a:pPr marL="285750" lvl="0" defTabSz="914400"/>
            <a:r>
              <a:rPr lang="en-US" sz="1600" b="1" i="0" dirty="0">
                <a:solidFill>
                  <a:schemeClr val="tx2"/>
                </a:solidFill>
                <a:latin typeface="Nexus Sans Pro" panose="02000503030000020003" pitchFamily="2" charset="77"/>
              </a:rPr>
              <a:t>• </a:t>
            </a:r>
            <a:r>
              <a:rPr lang="en-US" sz="1400" b="1" i="0" dirty="0">
                <a:solidFill>
                  <a:schemeClr val="tx2"/>
                </a:solidFill>
                <a:latin typeface="Nexus Sans Pro" panose="02000503030000020003" pitchFamily="2" charset="77"/>
              </a:rPr>
              <a:t>Clear, explicit </a:t>
            </a:r>
          </a:p>
          <a:p>
            <a:pPr marL="285750" lvl="0" defTabSz="914400"/>
            <a:r>
              <a:rPr lang="en-US" sz="1400" b="1" i="0" dirty="0">
                <a:solidFill>
                  <a:schemeClr val="tx2"/>
                </a:solidFill>
                <a:latin typeface="Nexus Sans Pro" panose="02000503030000020003" pitchFamily="2" charset="77"/>
              </a:rPr>
              <a:t>commitment and engagement </a:t>
            </a:r>
            <a:r>
              <a:rPr lang="en-US" sz="1400" b="0" i="0" dirty="0">
                <a:solidFill>
                  <a:schemeClr val="tx2"/>
                </a:solidFill>
                <a:latin typeface="Nexus Sans Pro" panose="02000503030000020003" pitchFamily="2" charset="77"/>
              </a:rPr>
              <a:t>with the</a:t>
            </a:r>
          </a:p>
          <a:p>
            <a:pPr marL="285750" lvl="0" defTabSz="914400"/>
            <a:r>
              <a:rPr lang="en-US" sz="1400" b="0" i="0" dirty="0">
                <a:solidFill>
                  <a:schemeClr val="tx2"/>
                </a:solidFill>
                <a:latin typeface="Nexus Sans Pro" panose="02000503030000020003" pitchFamily="2" charset="77"/>
              </a:rPr>
              <a:t>Implementation</a:t>
            </a:r>
          </a:p>
          <a:p>
            <a:pPr marL="285750" lvl="0" indent="-285750" defTabSz="914400"/>
            <a:endParaRPr lang="en-US" dirty="0"/>
          </a:p>
        </p:txBody>
      </p:sp>
    </p:spTree>
    <p:extLst>
      <p:ext uri="{BB962C8B-B14F-4D97-AF65-F5344CB8AC3E}">
        <p14:creationId xmlns:p14="http://schemas.microsoft.com/office/powerpoint/2010/main" val="1971421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9"/>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6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6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1"/>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6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0"/>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53"/>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63"/>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49"/>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5" grpId="0"/>
      <p:bldP spid="47" grpId="0"/>
      <p:bldP spid="48" grpId="0"/>
      <p:bldP spid="49" grpId="0"/>
      <p:bldP spid="50" grpId="0"/>
      <p:bldP spid="51" grpId="0"/>
      <p:bldP spid="52" grpId="0"/>
      <p:bldP spid="53" grpId="0"/>
      <p:bldP spid="64"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afety Planning Roadmap with Animation">
    <p:spTree>
      <p:nvGrpSpPr>
        <p:cNvPr id="1" name=""/>
        <p:cNvGrpSpPr/>
        <p:nvPr/>
      </p:nvGrpSpPr>
      <p:grpSpPr>
        <a:xfrm>
          <a:off x="0" y="0"/>
          <a:ext cx="0" cy="0"/>
          <a:chOff x="0" y="0"/>
          <a:chExt cx="0" cy="0"/>
        </a:xfrm>
      </p:grpSpPr>
      <p:pic>
        <p:nvPicPr>
          <p:cNvPr id="35" name="Picture 34">
            <a:extLst>
              <a:ext uri="{FF2B5EF4-FFF2-40B4-BE49-F238E27FC236}">
                <a16:creationId xmlns:a16="http://schemas.microsoft.com/office/drawing/2014/main" id="{663DF562-97CD-2B48-92A9-EF2941922D6F}"/>
              </a:ext>
            </a:extLst>
          </p:cNvPr>
          <p:cNvPicPr>
            <a:picLocks noChangeAspect="1"/>
          </p:cNvPicPr>
          <p:nvPr userDrawn="1"/>
        </p:nvPicPr>
        <p:blipFill>
          <a:blip r:embed="rId2"/>
          <a:stretch>
            <a:fillRect/>
          </a:stretch>
        </p:blipFill>
        <p:spPr>
          <a:xfrm>
            <a:off x="7639712" y="1489314"/>
            <a:ext cx="1090168" cy="5197095"/>
          </a:xfrm>
          <a:prstGeom prst="rect">
            <a:avLst/>
          </a:prstGeom>
        </p:spPr>
      </p:pic>
      <p:pic>
        <p:nvPicPr>
          <p:cNvPr id="36" name="Picture 35">
            <a:extLst>
              <a:ext uri="{FF2B5EF4-FFF2-40B4-BE49-F238E27FC236}">
                <a16:creationId xmlns:a16="http://schemas.microsoft.com/office/drawing/2014/main" id="{86FA19C7-A452-7A4E-BC3A-05E92BE5CA25}"/>
              </a:ext>
            </a:extLst>
          </p:cNvPr>
          <p:cNvPicPr>
            <a:picLocks noChangeAspect="1"/>
          </p:cNvPicPr>
          <p:nvPr userDrawn="1"/>
        </p:nvPicPr>
        <p:blipFill>
          <a:blip r:embed="rId3"/>
          <a:stretch>
            <a:fillRect/>
          </a:stretch>
        </p:blipFill>
        <p:spPr>
          <a:xfrm>
            <a:off x="8001889" y="1787971"/>
            <a:ext cx="508000" cy="873760"/>
          </a:xfrm>
          <a:prstGeom prst="rect">
            <a:avLst/>
          </a:prstGeom>
        </p:spPr>
      </p:pic>
      <p:pic>
        <p:nvPicPr>
          <p:cNvPr id="37" name="Picture 36">
            <a:extLst>
              <a:ext uri="{FF2B5EF4-FFF2-40B4-BE49-F238E27FC236}">
                <a16:creationId xmlns:a16="http://schemas.microsoft.com/office/drawing/2014/main" id="{E3FD11CF-DB0C-A74C-8537-72CC7E34E86D}"/>
              </a:ext>
            </a:extLst>
          </p:cNvPr>
          <p:cNvPicPr>
            <a:picLocks noChangeAspect="1"/>
          </p:cNvPicPr>
          <p:nvPr userDrawn="1"/>
        </p:nvPicPr>
        <p:blipFill>
          <a:blip r:embed="rId4"/>
          <a:stretch>
            <a:fillRect/>
          </a:stretch>
        </p:blipFill>
        <p:spPr>
          <a:xfrm>
            <a:off x="7884184" y="2712388"/>
            <a:ext cx="568960" cy="863600"/>
          </a:xfrm>
          <a:prstGeom prst="rect">
            <a:avLst/>
          </a:prstGeom>
        </p:spPr>
      </p:pic>
      <p:pic>
        <p:nvPicPr>
          <p:cNvPr id="38" name="Picture 37">
            <a:extLst>
              <a:ext uri="{FF2B5EF4-FFF2-40B4-BE49-F238E27FC236}">
                <a16:creationId xmlns:a16="http://schemas.microsoft.com/office/drawing/2014/main" id="{07121AE7-EC2C-3944-B129-683BCDB077A8}"/>
              </a:ext>
            </a:extLst>
          </p:cNvPr>
          <p:cNvPicPr>
            <a:picLocks noChangeAspect="1"/>
          </p:cNvPicPr>
          <p:nvPr userDrawn="1"/>
        </p:nvPicPr>
        <p:blipFill>
          <a:blip r:embed="rId5"/>
          <a:stretch>
            <a:fillRect/>
          </a:stretch>
        </p:blipFill>
        <p:spPr>
          <a:xfrm>
            <a:off x="8124095" y="5295903"/>
            <a:ext cx="538480" cy="944880"/>
          </a:xfrm>
          <a:prstGeom prst="rect">
            <a:avLst/>
          </a:prstGeom>
        </p:spPr>
      </p:pic>
      <p:sp>
        <p:nvSpPr>
          <p:cNvPr id="39" name="TextBox 38">
            <a:extLst>
              <a:ext uri="{FF2B5EF4-FFF2-40B4-BE49-F238E27FC236}">
                <a16:creationId xmlns:a16="http://schemas.microsoft.com/office/drawing/2014/main" id="{23F2BAD4-A035-074D-BBF1-0C186872B567}"/>
              </a:ext>
            </a:extLst>
          </p:cNvPr>
          <p:cNvSpPr txBox="1"/>
          <p:nvPr userDrawn="1"/>
        </p:nvSpPr>
        <p:spPr>
          <a:xfrm>
            <a:off x="3454616" y="1590648"/>
            <a:ext cx="4185079" cy="492443"/>
          </a:xfrm>
          <a:prstGeom prst="rect">
            <a:avLst/>
          </a:prstGeom>
          <a:noFill/>
        </p:spPr>
        <p:txBody>
          <a:bodyPr wrap="square" rtlCol="0">
            <a:spAutoFit/>
          </a:bodyPr>
          <a:lstStyle/>
          <a:p>
            <a:pPr marL="228594" indent="-228594">
              <a:buFont typeface="+mj-lt"/>
              <a:buAutoNum type="arabicPeriod" startAt="2"/>
            </a:pPr>
            <a:r>
              <a:rPr lang="en-US" sz="1300" b="1" spc="51" dirty="0">
                <a:latin typeface="DIN 2014 Bold" panose="020B0504020202020204" pitchFamily="34" charset="77"/>
                <a:ea typeface="DIN 2014 Bold" panose="020B0504020202020204" pitchFamily="34" charset="77"/>
              </a:rPr>
              <a:t>Develop Paired Danger Statements and Safety Goals with Matched Safety Scales</a:t>
            </a:r>
          </a:p>
        </p:txBody>
      </p:sp>
      <p:sp>
        <p:nvSpPr>
          <p:cNvPr id="40" name="TextBox 39">
            <a:extLst>
              <a:ext uri="{FF2B5EF4-FFF2-40B4-BE49-F238E27FC236}">
                <a16:creationId xmlns:a16="http://schemas.microsoft.com/office/drawing/2014/main" id="{AB686819-9B1E-1044-9592-18CD6B4DFA3C}"/>
              </a:ext>
            </a:extLst>
          </p:cNvPr>
          <p:cNvSpPr txBox="1"/>
          <p:nvPr userDrawn="1"/>
        </p:nvSpPr>
        <p:spPr>
          <a:xfrm>
            <a:off x="8873234" y="1588321"/>
            <a:ext cx="3165984" cy="692497"/>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Harm Matrix</a:t>
            </a:r>
          </a:p>
          <a:p>
            <a:r>
              <a:rPr lang="en-US" sz="1300" b="1" spc="51" dirty="0">
                <a:latin typeface="DIN 2014 Bold" panose="020B0504020202020204" pitchFamily="34" charset="77"/>
                <a:ea typeface="DIN 2014 Bold" panose="020B0504020202020204" pitchFamily="34" charset="77"/>
              </a:rPr>
              <a:t>Signs of Safety Mapping</a:t>
            </a:r>
          </a:p>
          <a:p>
            <a:r>
              <a:rPr lang="en-US" sz="1300" b="1" spc="51" dirty="0">
                <a:latin typeface="DIN 2014 Bold" panose="020B0504020202020204" pitchFamily="34" charset="77"/>
                <a:ea typeface="DIN 2014 Bold" panose="020B0504020202020204" pitchFamily="34" charset="77"/>
              </a:rPr>
              <a:t>My Three Houses or equivalent</a:t>
            </a:r>
          </a:p>
        </p:txBody>
      </p:sp>
      <p:sp>
        <p:nvSpPr>
          <p:cNvPr id="41" name="TextBox 40">
            <a:extLst>
              <a:ext uri="{FF2B5EF4-FFF2-40B4-BE49-F238E27FC236}">
                <a16:creationId xmlns:a16="http://schemas.microsoft.com/office/drawing/2014/main" id="{E26BC8A7-658A-1A41-8553-F66021EF53FA}"/>
              </a:ext>
            </a:extLst>
          </p:cNvPr>
          <p:cNvSpPr txBox="1"/>
          <p:nvPr userDrawn="1"/>
        </p:nvSpPr>
        <p:spPr>
          <a:xfrm>
            <a:off x="3454617" y="2059701"/>
            <a:ext cx="4261807" cy="630942"/>
          </a:xfrm>
          <a:prstGeom prst="rect">
            <a:avLst/>
          </a:prstGeom>
          <a:noFill/>
        </p:spPr>
        <p:txBody>
          <a:bodyPr wrap="square" rtlCol="0">
            <a:spAutoFit/>
          </a:bodyPr>
          <a:lstStyle/>
          <a:p>
            <a:pPr marL="228594" indent="-228594">
              <a:buFont typeface="+mj-lt"/>
              <a:buAutoNum type="arabicPeriod" startAt="3"/>
            </a:pPr>
            <a:r>
              <a:rPr lang="en-US" sz="1300" b="1" spc="50" dirty="0">
                <a:latin typeface="DIN 2014 Bold" panose="020B0504020202020204" pitchFamily="34" charset="77"/>
                <a:ea typeface="DIN 2014 Bold" panose="020B0504020202020204" pitchFamily="34" charset="77"/>
              </a:rPr>
              <a:t>Identify everything that’s working well</a:t>
            </a:r>
            <a:br>
              <a:rPr lang="en-US" sz="1300" b="1" spc="50" dirty="0">
                <a:latin typeface="DIN 2014 Bold" panose="020B0504020202020204" pitchFamily="34" charset="77"/>
                <a:ea typeface="DIN 2014 Bold" panose="020B0504020202020204" pitchFamily="34" charset="77"/>
              </a:rPr>
            </a:br>
            <a:r>
              <a:rPr lang="en-US" sz="1100" dirty="0">
                <a:latin typeface="DIN 2014" panose="020B0504020202020204" pitchFamily="34" charset="77"/>
                <a:ea typeface="DIN 2014" panose="020B0504020202020204" pitchFamily="34" charset="77"/>
              </a:rPr>
              <a:t>Continually identify everything that’s going well in and around the family that contributes to the wellbeing and safety of the child.</a:t>
            </a:r>
            <a:endParaRPr lang="en-US" sz="1100" b="1" spc="51" dirty="0">
              <a:latin typeface="DIN 2014 Bold" panose="020B0504020202020204" pitchFamily="34" charset="77"/>
              <a:ea typeface="DIN 2014 Bold" panose="020B0504020202020204" pitchFamily="34" charset="77"/>
            </a:endParaRPr>
          </a:p>
        </p:txBody>
      </p:sp>
      <p:sp>
        <p:nvSpPr>
          <p:cNvPr id="42" name="TextBox 41">
            <a:extLst>
              <a:ext uri="{FF2B5EF4-FFF2-40B4-BE49-F238E27FC236}">
                <a16:creationId xmlns:a16="http://schemas.microsoft.com/office/drawing/2014/main" id="{7ED731F7-0123-F14F-87B8-57BD4596C78F}"/>
              </a:ext>
            </a:extLst>
          </p:cNvPr>
          <p:cNvSpPr txBox="1"/>
          <p:nvPr userDrawn="1"/>
        </p:nvSpPr>
        <p:spPr>
          <a:xfrm>
            <a:off x="3454619" y="2667253"/>
            <a:ext cx="4185070" cy="292388"/>
          </a:xfrm>
          <a:prstGeom prst="rect">
            <a:avLst/>
          </a:prstGeom>
          <a:noFill/>
        </p:spPr>
        <p:txBody>
          <a:bodyPr wrap="square" rtlCol="0">
            <a:spAutoFit/>
          </a:bodyPr>
          <a:lstStyle/>
          <a:p>
            <a:pPr marL="228594" indent="-228594">
              <a:buFont typeface="+mj-lt"/>
              <a:buAutoNum type="arabicPeriod" startAt="4"/>
            </a:pPr>
            <a:r>
              <a:rPr lang="en-US" sz="1300" b="1" spc="51" dirty="0">
                <a:latin typeface="DIN 2014 Bold" panose="020B0504020202020204" pitchFamily="34" charset="77"/>
                <a:ea typeface="DIN 2014 Bold" panose="020B0504020202020204" pitchFamily="34" charset="77"/>
              </a:rPr>
              <a:t>Develop professional bottom-line requirements</a:t>
            </a:r>
          </a:p>
        </p:txBody>
      </p:sp>
      <p:sp>
        <p:nvSpPr>
          <p:cNvPr id="43" name="TextBox 42">
            <a:extLst>
              <a:ext uri="{FF2B5EF4-FFF2-40B4-BE49-F238E27FC236}">
                <a16:creationId xmlns:a16="http://schemas.microsoft.com/office/drawing/2014/main" id="{86663938-9793-4C4C-B726-46DA562005AF}"/>
              </a:ext>
            </a:extLst>
          </p:cNvPr>
          <p:cNvSpPr txBox="1"/>
          <p:nvPr userDrawn="1"/>
        </p:nvSpPr>
        <p:spPr>
          <a:xfrm>
            <a:off x="3454619" y="2936251"/>
            <a:ext cx="4077626" cy="492443"/>
          </a:xfrm>
          <a:prstGeom prst="rect">
            <a:avLst/>
          </a:prstGeom>
          <a:noFill/>
        </p:spPr>
        <p:txBody>
          <a:bodyPr wrap="square" rtlCol="0">
            <a:spAutoFit/>
          </a:bodyPr>
          <a:lstStyle/>
          <a:p>
            <a:pPr marL="228594" indent="-228594">
              <a:buFont typeface="+mj-lt"/>
              <a:buAutoNum type="arabicPeriod" startAt="5"/>
            </a:pPr>
            <a:r>
              <a:rPr lang="en-US" sz="1300" b="1" spc="51" dirty="0">
                <a:latin typeface="DIN 2014 Bold" panose="020B0504020202020204" pitchFamily="34" charset="77"/>
                <a:ea typeface="DIN 2014 Bold" panose="020B0504020202020204" pitchFamily="34" charset="77"/>
              </a:rPr>
              <a:t>Develop professional trajectory including timeline</a:t>
            </a:r>
          </a:p>
        </p:txBody>
      </p:sp>
      <p:sp>
        <p:nvSpPr>
          <p:cNvPr id="44" name="TextBox 43">
            <a:extLst>
              <a:ext uri="{FF2B5EF4-FFF2-40B4-BE49-F238E27FC236}">
                <a16:creationId xmlns:a16="http://schemas.microsoft.com/office/drawing/2014/main" id="{799901F2-AA11-364F-94F0-B0212F66C9AA}"/>
              </a:ext>
            </a:extLst>
          </p:cNvPr>
          <p:cNvSpPr txBox="1"/>
          <p:nvPr userDrawn="1"/>
        </p:nvSpPr>
        <p:spPr>
          <a:xfrm>
            <a:off x="3454617" y="3405304"/>
            <a:ext cx="4077625" cy="292388"/>
          </a:xfrm>
          <a:prstGeom prst="rect">
            <a:avLst/>
          </a:prstGeom>
          <a:noFill/>
        </p:spPr>
        <p:txBody>
          <a:bodyPr wrap="square" rtlCol="0">
            <a:spAutoFit/>
          </a:bodyPr>
          <a:lstStyle/>
          <a:p>
            <a:pPr marL="228594" indent="-228594">
              <a:buFont typeface="+mj-lt"/>
              <a:buAutoNum type="arabicPeriod" startAt="6"/>
            </a:pPr>
            <a:r>
              <a:rPr lang="en-US" sz="1300" b="1" spc="51" dirty="0">
                <a:latin typeface="DIN 2014 Bold" panose="020B0504020202020204" pitchFamily="34" charset="77"/>
                <a:ea typeface="DIN 2014 Bold" panose="020B0504020202020204" pitchFamily="34" charset="77"/>
              </a:rPr>
              <a:t>Build vision of process for family</a:t>
            </a:r>
          </a:p>
        </p:txBody>
      </p:sp>
      <p:pic>
        <p:nvPicPr>
          <p:cNvPr id="45" name="Picture 44">
            <a:extLst>
              <a:ext uri="{FF2B5EF4-FFF2-40B4-BE49-F238E27FC236}">
                <a16:creationId xmlns:a16="http://schemas.microsoft.com/office/drawing/2014/main" id="{B9523A61-D98C-B74A-80AA-1C1D2B93B1B2}"/>
              </a:ext>
            </a:extLst>
          </p:cNvPr>
          <p:cNvPicPr>
            <a:picLocks noChangeAspect="1"/>
          </p:cNvPicPr>
          <p:nvPr userDrawn="1"/>
        </p:nvPicPr>
        <p:blipFill>
          <a:blip r:embed="rId6"/>
          <a:stretch>
            <a:fillRect/>
          </a:stretch>
        </p:blipFill>
        <p:spPr>
          <a:xfrm>
            <a:off x="565171" y="2127157"/>
            <a:ext cx="2247120" cy="3464772"/>
          </a:xfrm>
          <a:prstGeom prst="rect">
            <a:avLst/>
          </a:prstGeom>
        </p:spPr>
      </p:pic>
      <p:sp>
        <p:nvSpPr>
          <p:cNvPr id="46" name="TextBox 45">
            <a:extLst>
              <a:ext uri="{FF2B5EF4-FFF2-40B4-BE49-F238E27FC236}">
                <a16:creationId xmlns:a16="http://schemas.microsoft.com/office/drawing/2014/main" id="{DE31B120-EC42-F342-A336-D17081ADC2AC}"/>
              </a:ext>
            </a:extLst>
          </p:cNvPr>
          <p:cNvSpPr txBox="1"/>
          <p:nvPr userDrawn="1"/>
        </p:nvSpPr>
        <p:spPr>
          <a:xfrm>
            <a:off x="7079168" y="1030288"/>
            <a:ext cx="2266683" cy="523220"/>
          </a:xfrm>
          <a:prstGeom prst="rect">
            <a:avLst/>
          </a:prstGeom>
          <a:noFill/>
        </p:spPr>
        <p:txBody>
          <a:bodyPr wrap="square" rtlCol="0">
            <a:spAutoFit/>
          </a:bodyPr>
          <a:lstStyle/>
          <a:p>
            <a:pPr algn="ctr"/>
            <a:r>
              <a:rPr lang="en-US" sz="1400" b="1" dirty="0">
                <a:solidFill>
                  <a:schemeClr val="accent3"/>
                </a:solidFill>
                <a:latin typeface="DIN 2014 Bold" panose="020B0504020202020204" pitchFamily="34" charset="77"/>
                <a:ea typeface="DIN 2014 Bold" panose="020B0504020202020204" pitchFamily="34" charset="77"/>
              </a:rPr>
              <a:t>Ongoing</a:t>
            </a:r>
          </a:p>
          <a:p>
            <a:pPr algn="ctr"/>
            <a:r>
              <a:rPr lang="en-US" sz="1400" b="1" dirty="0">
                <a:solidFill>
                  <a:schemeClr val="accent3"/>
                </a:solidFill>
                <a:latin typeface="DIN 2014 Bold" panose="020B0504020202020204" pitchFamily="34" charset="77"/>
                <a:ea typeface="DIN 2014 Bold" panose="020B0504020202020204" pitchFamily="34" charset="77"/>
              </a:rPr>
              <a:t>Processes</a:t>
            </a:r>
          </a:p>
        </p:txBody>
      </p:sp>
      <p:pic>
        <p:nvPicPr>
          <p:cNvPr id="47" name="Picture 46">
            <a:extLst>
              <a:ext uri="{FF2B5EF4-FFF2-40B4-BE49-F238E27FC236}">
                <a16:creationId xmlns:a16="http://schemas.microsoft.com/office/drawing/2014/main" id="{F06F006E-37B7-0241-9A3D-32775EBA3356}"/>
              </a:ext>
            </a:extLst>
          </p:cNvPr>
          <p:cNvPicPr>
            <a:picLocks noChangeAspect="1"/>
          </p:cNvPicPr>
          <p:nvPr userDrawn="1"/>
        </p:nvPicPr>
        <p:blipFill>
          <a:blip r:embed="rId7"/>
          <a:stretch>
            <a:fillRect/>
          </a:stretch>
        </p:blipFill>
        <p:spPr>
          <a:xfrm>
            <a:off x="8058264" y="3665368"/>
            <a:ext cx="396240" cy="548640"/>
          </a:xfrm>
          <a:prstGeom prst="rect">
            <a:avLst/>
          </a:prstGeom>
        </p:spPr>
      </p:pic>
      <p:sp>
        <p:nvSpPr>
          <p:cNvPr id="48" name="TextBox 47">
            <a:extLst>
              <a:ext uri="{FF2B5EF4-FFF2-40B4-BE49-F238E27FC236}">
                <a16:creationId xmlns:a16="http://schemas.microsoft.com/office/drawing/2014/main" id="{3082D845-3A0A-224D-99BD-8E20F296B345}"/>
              </a:ext>
            </a:extLst>
          </p:cNvPr>
          <p:cNvSpPr txBox="1"/>
          <p:nvPr userDrawn="1"/>
        </p:nvSpPr>
        <p:spPr>
          <a:xfrm>
            <a:off x="3454617" y="3674302"/>
            <a:ext cx="4077624" cy="292388"/>
          </a:xfrm>
          <a:prstGeom prst="rect">
            <a:avLst/>
          </a:prstGeom>
          <a:noFill/>
        </p:spPr>
        <p:txBody>
          <a:bodyPr wrap="square" rtlCol="0">
            <a:spAutoFit/>
          </a:bodyPr>
          <a:lstStyle/>
          <a:p>
            <a:pPr marL="228594" indent="-228594">
              <a:buFont typeface="+mj-lt"/>
              <a:buAutoNum type="arabicPeriod" startAt="7"/>
            </a:pPr>
            <a:r>
              <a:rPr lang="en-US" sz="1300" b="1" spc="51" dirty="0">
                <a:latin typeface="DIN 2014 Bold" panose="020B0504020202020204" pitchFamily="34" charset="77"/>
                <a:ea typeface="DIN 2014 Bold" panose="020B0504020202020204" pitchFamily="34" charset="77"/>
              </a:rPr>
              <a:t>Build informed network with family</a:t>
            </a:r>
          </a:p>
        </p:txBody>
      </p:sp>
      <p:sp>
        <p:nvSpPr>
          <p:cNvPr id="49" name="TextBox 48">
            <a:extLst>
              <a:ext uri="{FF2B5EF4-FFF2-40B4-BE49-F238E27FC236}">
                <a16:creationId xmlns:a16="http://schemas.microsoft.com/office/drawing/2014/main" id="{8053AE46-6556-CF46-82BB-F3E7FA5E1A1A}"/>
              </a:ext>
            </a:extLst>
          </p:cNvPr>
          <p:cNvSpPr txBox="1"/>
          <p:nvPr userDrawn="1"/>
        </p:nvSpPr>
        <p:spPr>
          <a:xfrm>
            <a:off x="8875325" y="3670874"/>
            <a:ext cx="3175863" cy="292388"/>
          </a:xfrm>
          <a:prstGeom prst="rect">
            <a:avLst/>
          </a:prstGeom>
          <a:noFill/>
        </p:spPr>
        <p:txBody>
          <a:bodyPr wrap="square" rtlCol="0">
            <a:spAutoFit/>
          </a:bodyPr>
          <a:lstStyle/>
          <a:p>
            <a:r>
              <a:rPr lang="en-US" sz="1300" b="1" spc="-50" baseline="0" dirty="0">
                <a:latin typeface="DIN 2014 Bold" panose="020B0504020202020204" pitchFamily="34" charset="77"/>
                <a:ea typeface="DIN 2014 Bold" panose="020B0504020202020204" pitchFamily="34" charset="77"/>
              </a:rPr>
              <a:t>Family Safety Circles, Network-finding Matrix</a:t>
            </a:r>
          </a:p>
        </p:txBody>
      </p:sp>
      <p:sp>
        <p:nvSpPr>
          <p:cNvPr id="50" name="TextBox 49">
            <a:extLst>
              <a:ext uri="{FF2B5EF4-FFF2-40B4-BE49-F238E27FC236}">
                <a16:creationId xmlns:a16="http://schemas.microsoft.com/office/drawing/2014/main" id="{2117C19C-4565-EC44-9EBC-109FAE26054B}"/>
              </a:ext>
            </a:extLst>
          </p:cNvPr>
          <p:cNvSpPr txBox="1"/>
          <p:nvPr userDrawn="1"/>
        </p:nvSpPr>
        <p:spPr>
          <a:xfrm>
            <a:off x="3454618" y="3943300"/>
            <a:ext cx="4185078" cy="492443"/>
          </a:xfrm>
          <a:prstGeom prst="rect">
            <a:avLst/>
          </a:prstGeom>
          <a:noFill/>
        </p:spPr>
        <p:txBody>
          <a:bodyPr wrap="square" rtlCol="0">
            <a:spAutoFit/>
          </a:bodyPr>
          <a:lstStyle/>
          <a:p>
            <a:pPr marL="228594" indent="-228594">
              <a:buFont typeface="+mj-lt"/>
              <a:buAutoNum type="arabicPeriod" startAt="8"/>
            </a:pPr>
            <a:r>
              <a:rPr lang="en-US" sz="1300" b="1" spc="51" dirty="0">
                <a:latin typeface="DIN 2014 Bold" panose="020B0504020202020204" pitchFamily="34" charset="77"/>
                <a:ea typeface="DIN 2014 Bold" panose="020B0504020202020204" pitchFamily="34" charset="77"/>
              </a:rPr>
              <a:t>Create explanation for children (and everyone else)</a:t>
            </a:r>
          </a:p>
        </p:txBody>
      </p:sp>
      <p:sp>
        <p:nvSpPr>
          <p:cNvPr id="51" name="TextBox 50">
            <a:extLst>
              <a:ext uri="{FF2B5EF4-FFF2-40B4-BE49-F238E27FC236}">
                <a16:creationId xmlns:a16="http://schemas.microsoft.com/office/drawing/2014/main" id="{BD4A32D8-9CDB-274B-B0C0-E18AB8CE6516}"/>
              </a:ext>
            </a:extLst>
          </p:cNvPr>
          <p:cNvSpPr txBox="1"/>
          <p:nvPr userDrawn="1"/>
        </p:nvSpPr>
        <p:spPr>
          <a:xfrm>
            <a:off x="3454618" y="4412353"/>
            <a:ext cx="4185070" cy="1308050"/>
          </a:xfrm>
          <a:prstGeom prst="rect">
            <a:avLst/>
          </a:prstGeom>
          <a:noFill/>
        </p:spPr>
        <p:txBody>
          <a:bodyPr wrap="square" rtlCol="0">
            <a:spAutoFit/>
          </a:bodyPr>
          <a:lstStyle/>
          <a:p>
            <a:pPr marL="228594" indent="-228594">
              <a:buFont typeface="+mj-lt"/>
              <a:buAutoNum type="arabicPeriod" startAt="9"/>
            </a:pPr>
            <a:r>
              <a:rPr lang="en-US" sz="1300" b="1" spc="51" dirty="0">
                <a:latin typeface="DIN 2014 Bold" panose="020B0504020202020204" pitchFamily="34" charset="77"/>
                <a:ea typeface="DIN 2014 Bold" panose="020B0504020202020204" pitchFamily="34" charset="77"/>
              </a:rPr>
              <a:t>Build Safety Plan with parents and network</a:t>
            </a:r>
            <a:br>
              <a:rPr lang="en-US" sz="1300" b="1" spc="51" dirty="0">
                <a:latin typeface="DIN 2014 Bold" panose="020B0504020202020204" pitchFamily="34" charset="77"/>
                <a:ea typeface="DIN 2014 Bold" panose="020B0504020202020204" pitchFamily="34" charset="77"/>
              </a:rPr>
            </a:br>
            <a:r>
              <a:rPr lang="en-AU" sz="1100" dirty="0">
                <a:latin typeface="DIN 2014" panose="020B0504020202020204" pitchFamily="34" charset="77"/>
                <a:ea typeface="DIN 2014" panose="020B0504020202020204" pitchFamily="34" charset="77"/>
              </a:rPr>
              <a:t>Step-by-step process where the professionals lead the family and</a:t>
            </a:r>
            <a:br>
              <a:rPr lang="en-AU" sz="1100" dirty="0">
                <a:latin typeface="DIN 2014" panose="020B0504020202020204" pitchFamily="34" charset="77"/>
                <a:ea typeface="DIN 2014" panose="020B0504020202020204" pitchFamily="34" charset="77"/>
              </a:rPr>
            </a:br>
            <a:r>
              <a:rPr lang="en-AU" sz="1100" dirty="0">
                <a:latin typeface="DIN 2014" panose="020B0504020202020204" pitchFamily="34" charset="77"/>
                <a:ea typeface="DIN 2014" panose="020B0504020202020204" pitchFamily="34" charset="77"/>
              </a:rPr>
              <a:t>network in developing and then demonstrating the plans they will use to ensure the children are safe. Safety planning always involves regular meetings, honouring success, utilising struggles and successively building the plan.</a:t>
            </a:r>
            <a:endParaRPr lang="en-US" sz="1100" dirty="0">
              <a:latin typeface="DIN 2014" panose="020B0504020202020204" pitchFamily="34" charset="77"/>
              <a:ea typeface="DIN 2014" panose="020B0504020202020204" pitchFamily="34" charset="77"/>
            </a:endParaRPr>
          </a:p>
        </p:txBody>
      </p:sp>
      <p:sp>
        <p:nvSpPr>
          <p:cNvPr id="52" name="TextBox 51">
            <a:extLst>
              <a:ext uri="{FF2B5EF4-FFF2-40B4-BE49-F238E27FC236}">
                <a16:creationId xmlns:a16="http://schemas.microsoft.com/office/drawing/2014/main" id="{DC2EF4A3-1F72-6B40-BD09-DF67A1BA000E}"/>
              </a:ext>
            </a:extLst>
          </p:cNvPr>
          <p:cNvSpPr txBox="1"/>
          <p:nvPr userDrawn="1"/>
        </p:nvSpPr>
        <p:spPr>
          <a:xfrm>
            <a:off x="8885206" y="3937671"/>
            <a:ext cx="3165984"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Words and Pictures explanation</a:t>
            </a:r>
          </a:p>
        </p:txBody>
      </p:sp>
      <p:sp>
        <p:nvSpPr>
          <p:cNvPr id="53" name="TextBox 52">
            <a:extLst>
              <a:ext uri="{FF2B5EF4-FFF2-40B4-BE49-F238E27FC236}">
                <a16:creationId xmlns:a16="http://schemas.microsoft.com/office/drawing/2014/main" id="{0074005B-B897-7645-A709-6699F2DA81A6}"/>
              </a:ext>
            </a:extLst>
          </p:cNvPr>
          <p:cNvSpPr txBox="1"/>
          <p:nvPr userDrawn="1"/>
        </p:nvSpPr>
        <p:spPr>
          <a:xfrm>
            <a:off x="8877617" y="4402214"/>
            <a:ext cx="3165983" cy="969496"/>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Regular Review Meetings</a:t>
            </a:r>
          </a:p>
          <a:p>
            <a:r>
              <a:rPr lang="en-US" sz="1100" dirty="0">
                <a:latin typeface="DIN 2014" panose="020B0504020202020204" pitchFamily="34" charset="77"/>
                <a:ea typeface="DIN 2014" panose="020B0504020202020204" pitchFamily="34" charset="77"/>
              </a:rPr>
              <a:t>Family and network are given the</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opportunity to fail so they can demonstrate</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success.</a:t>
            </a:r>
            <a:r>
              <a:rPr lang="en-US" sz="1100" baseline="0" dirty="0">
                <a:latin typeface="DIN 2014" panose="020B0504020202020204" pitchFamily="34" charset="77"/>
                <a:ea typeface="DIN 2014" panose="020B0504020202020204" pitchFamily="34" charset="77"/>
              </a:rPr>
              <a:t> </a:t>
            </a:r>
            <a:r>
              <a:rPr lang="en-US" sz="1100" dirty="0">
                <a:latin typeface="DIN 2014" panose="020B0504020202020204" pitchFamily="34" charset="77"/>
                <a:ea typeface="DIN 2014" panose="020B0504020202020204" pitchFamily="34" charset="77"/>
              </a:rPr>
              <a:t>Professionals talk openly about the risks they see and manage this together with the family.</a:t>
            </a:r>
          </a:p>
        </p:txBody>
      </p:sp>
      <p:sp>
        <p:nvSpPr>
          <p:cNvPr id="54" name="TextBox 53">
            <a:extLst>
              <a:ext uri="{FF2B5EF4-FFF2-40B4-BE49-F238E27FC236}">
                <a16:creationId xmlns:a16="http://schemas.microsoft.com/office/drawing/2014/main" id="{F62DC217-0B32-FC45-8A55-E3281D48F140}"/>
              </a:ext>
            </a:extLst>
          </p:cNvPr>
          <p:cNvSpPr txBox="1"/>
          <p:nvPr userDrawn="1"/>
        </p:nvSpPr>
        <p:spPr>
          <a:xfrm>
            <a:off x="3393512" y="5969089"/>
            <a:ext cx="4185071" cy="295466"/>
          </a:xfrm>
          <a:prstGeom prst="rect">
            <a:avLst/>
          </a:prstGeom>
          <a:noFill/>
        </p:spPr>
        <p:txBody>
          <a:bodyPr wrap="square" rtlCol="0">
            <a:spAutoFit/>
          </a:bodyPr>
          <a:lstStyle/>
          <a:p>
            <a:pPr marL="228594" indent="-228594">
              <a:buFont typeface="+mj-lt"/>
              <a:buAutoNum type="arabicPeriod" startAt="11"/>
            </a:pPr>
            <a:r>
              <a:rPr lang="en-US" sz="1320" b="1" spc="51" dirty="0">
                <a:latin typeface="DIN 2014 Bold" panose="020B0504020202020204" pitchFamily="34" charset="77"/>
                <a:ea typeface="DIN 2014 Bold" panose="020B0504020202020204" pitchFamily="34" charset="77"/>
              </a:rPr>
              <a:t> Monitoring by Professionals and network</a:t>
            </a:r>
          </a:p>
        </p:txBody>
      </p:sp>
      <p:sp>
        <p:nvSpPr>
          <p:cNvPr id="55" name="TextBox 54">
            <a:extLst>
              <a:ext uri="{FF2B5EF4-FFF2-40B4-BE49-F238E27FC236}">
                <a16:creationId xmlns:a16="http://schemas.microsoft.com/office/drawing/2014/main" id="{20113B37-28C3-2848-BDAE-8E8A3D5FB759}"/>
              </a:ext>
            </a:extLst>
          </p:cNvPr>
          <p:cNvSpPr txBox="1"/>
          <p:nvPr userDrawn="1"/>
        </p:nvSpPr>
        <p:spPr>
          <a:xfrm>
            <a:off x="3397821" y="5697013"/>
            <a:ext cx="4234406" cy="295466"/>
          </a:xfrm>
          <a:prstGeom prst="rect">
            <a:avLst/>
          </a:prstGeom>
          <a:noFill/>
        </p:spPr>
        <p:txBody>
          <a:bodyPr wrap="square" rtlCol="0">
            <a:spAutoFit/>
          </a:bodyPr>
          <a:lstStyle/>
          <a:p>
            <a:pPr marL="228600" indent="-228600">
              <a:buFont typeface="+mj-lt"/>
              <a:buAutoNum type="arabicPeriod" startAt="10"/>
            </a:pPr>
            <a:r>
              <a:rPr lang="en-US" sz="1320" b="1" spc="50" dirty="0">
                <a:latin typeface="DIN 2014 Bold" panose="020B0504020202020204" pitchFamily="34" charset="77"/>
                <a:ea typeface="DIN 2014 Bold" panose="020B0504020202020204" pitchFamily="34" charset="77"/>
              </a:rPr>
              <a:t> Involve child throughout</a:t>
            </a:r>
          </a:p>
        </p:txBody>
      </p:sp>
      <p:sp>
        <p:nvSpPr>
          <p:cNvPr id="56" name="TextBox 55">
            <a:extLst>
              <a:ext uri="{FF2B5EF4-FFF2-40B4-BE49-F238E27FC236}">
                <a16:creationId xmlns:a16="http://schemas.microsoft.com/office/drawing/2014/main" id="{C8D7E644-79B7-E240-B0D0-4F8BC2AFB6FF}"/>
              </a:ext>
            </a:extLst>
          </p:cNvPr>
          <p:cNvSpPr txBox="1"/>
          <p:nvPr userDrawn="1"/>
        </p:nvSpPr>
        <p:spPr>
          <a:xfrm>
            <a:off x="8882349" y="5697013"/>
            <a:ext cx="3153060" cy="461665"/>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Safety Journal, Safety Object</a:t>
            </a:r>
          </a:p>
          <a:p>
            <a:r>
              <a:rPr lang="en-US" sz="1100" dirty="0">
                <a:latin typeface="DIN 2014" panose="020B0504020202020204" pitchFamily="34" charset="77"/>
                <a:ea typeface="DIN 2014" panose="020B0504020202020204" pitchFamily="34" charset="77"/>
              </a:rPr>
              <a:t>Practice Rehearsals of Rules</a:t>
            </a:r>
          </a:p>
        </p:txBody>
      </p:sp>
      <p:sp>
        <p:nvSpPr>
          <p:cNvPr id="57" name="TextBox 56">
            <a:extLst>
              <a:ext uri="{FF2B5EF4-FFF2-40B4-BE49-F238E27FC236}">
                <a16:creationId xmlns:a16="http://schemas.microsoft.com/office/drawing/2014/main" id="{5D20AFB6-B4F0-3049-96B3-D5150A7D7AAE}"/>
              </a:ext>
            </a:extLst>
          </p:cNvPr>
          <p:cNvSpPr txBox="1"/>
          <p:nvPr userDrawn="1"/>
        </p:nvSpPr>
        <p:spPr>
          <a:xfrm>
            <a:off x="3394933" y="6241161"/>
            <a:ext cx="4185074" cy="295466"/>
          </a:xfrm>
          <a:prstGeom prst="rect">
            <a:avLst/>
          </a:prstGeom>
          <a:noFill/>
        </p:spPr>
        <p:txBody>
          <a:bodyPr wrap="square" rtlCol="0">
            <a:spAutoFit/>
          </a:bodyPr>
          <a:lstStyle/>
          <a:p>
            <a:pPr marL="228594" indent="-228594">
              <a:buFont typeface="+mj-lt"/>
              <a:buAutoNum type="arabicPeriod" startAt="12"/>
            </a:pPr>
            <a:r>
              <a:rPr lang="en-US" sz="1320" b="1" spc="51" dirty="0">
                <a:latin typeface="DIN 2014 Bold" panose="020B0504020202020204" pitchFamily="34" charset="77"/>
                <a:ea typeface="DIN 2014 Bold" panose="020B0504020202020204" pitchFamily="34" charset="77"/>
              </a:rPr>
              <a:t> Create final child-centred Safety Plan</a:t>
            </a:r>
          </a:p>
        </p:txBody>
      </p:sp>
      <p:sp>
        <p:nvSpPr>
          <p:cNvPr id="58" name="TextBox 57">
            <a:extLst>
              <a:ext uri="{FF2B5EF4-FFF2-40B4-BE49-F238E27FC236}">
                <a16:creationId xmlns:a16="http://schemas.microsoft.com/office/drawing/2014/main" id="{CC5D01B6-8AA8-9B49-909D-10E3355165C1}"/>
              </a:ext>
            </a:extLst>
          </p:cNvPr>
          <p:cNvSpPr txBox="1"/>
          <p:nvPr userDrawn="1"/>
        </p:nvSpPr>
        <p:spPr>
          <a:xfrm>
            <a:off x="8880762" y="6242700"/>
            <a:ext cx="3170426"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Child-focused Safety Plan</a:t>
            </a:r>
          </a:p>
        </p:txBody>
      </p:sp>
      <p:sp>
        <p:nvSpPr>
          <p:cNvPr id="59" name="Rectangle 58">
            <a:extLst>
              <a:ext uri="{FF2B5EF4-FFF2-40B4-BE49-F238E27FC236}">
                <a16:creationId xmlns:a16="http://schemas.microsoft.com/office/drawing/2014/main" id="{A8B8154F-1ED1-9A45-8F2F-870EB410D1B6}"/>
              </a:ext>
            </a:extLst>
          </p:cNvPr>
          <p:cNvSpPr/>
          <p:nvPr userDrawn="1"/>
        </p:nvSpPr>
        <p:spPr>
          <a:xfrm>
            <a:off x="0" y="2"/>
            <a:ext cx="12192000" cy="47696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US" sz="1351"/>
          </a:p>
        </p:txBody>
      </p:sp>
      <p:sp>
        <p:nvSpPr>
          <p:cNvPr id="60" name="Rectangle 59">
            <a:extLst>
              <a:ext uri="{FF2B5EF4-FFF2-40B4-BE49-F238E27FC236}">
                <a16:creationId xmlns:a16="http://schemas.microsoft.com/office/drawing/2014/main" id="{EB31B592-F648-F945-B1E1-7A6611356DE3}"/>
              </a:ext>
            </a:extLst>
          </p:cNvPr>
          <p:cNvSpPr/>
          <p:nvPr userDrawn="1"/>
        </p:nvSpPr>
        <p:spPr>
          <a:xfrm>
            <a:off x="0" y="477306"/>
            <a:ext cx="12192000" cy="47026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1"/>
          </a:p>
        </p:txBody>
      </p:sp>
      <p:sp>
        <p:nvSpPr>
          <p:cNvPr id="61" name="TextBox 60">
            <a:extLst>
              <a:ext uri="{FF2B5EF4-FFF2-40B4-BE49-F238E27FC236}">
                <a16:creationId xmlns:a16="http://schemas.microsoft.com/office/drawing/2014/main" id="{CF9F44FB-3B38-3447-8252-5B1C99500656}"/>
              </a:ext>
            </a:extLst>
          </p:cNvPr>
          <p:cNvSpPr txBox="1"/>
          <p:nvPr userDrawn="1"/>
        </p:nvSpPr>
        <p:spPr>
          <a:xfrm>
            <a:off x="2527652" y="46416"/>
            <a:ext cx="7125789" cy="461665"/>
          </a:xfrm>
          <a:prstGeom prst="rect">
            <a:avLst/>
          </a:prstGeom>
          <a:noFill/>
        </p:spPr>
        <p:txBody>
          <a:bodyPr wrap="square" rtlCol="0">
            <a:spAutoFit/>
          </a:bodyPr>
          <a:lstStyle/>
          <a:p>
            <a:pPr algn="ctr"/>
            <a:r>
              <a:rPr lang="en-US" sz="2400" b="1" dirty="0">
                <a:solidFill>
                  <a:schemeClr val="bg1"/>
                </a:solidFill>
                <a:latin typeface="DIN 2014 Bold" panose="020B0504020202020204" pitchFamily="34" charset="77"/>
                <a:ea typeface="DIN 2014 Bold" panose="020B0504020202020204" pitchFamily="34" charset="77"/>
              </a:rPr>
              <a:t>SAFETY PLANNING ROADMAP</a:t>
            </a:r>
          </a:p>
        </p:txBody>
      </p:sp>
      <p:sp>
        <p:nvSpPr>
          <p:cNvPr id="62" name="TextBox 61">
            <a:extLst>
              <a:ext uri="{FF2B5EF4-FFF2-40B4-BE49-F238E27FC236}">
                <a16:creationId xmlns:a16="http://schemas.microsoft.com/office/drawing/2014/main" id="{4C2C0C9D-8489-6843-9624-A97F9150CAA6}"/>
              </a:ext>
            </a:extLst>
          </p:cNvPr>
          <p:cNvSpPr txBox="1"/>
          <p:nvPr userDrawn="1"/>
        </p:nvSpPr>
        <p:spPr>
          <a:xfrm>
            <a:off x="937535" y="575570"/>
            <a:ext cx="1454184" cy="338554"/>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WHAT</a:t>
            </a:r>
          </a:p>
        </p:txBody>
      </p:sp>
      <p:sp>
        <p:nvSpPr>
          <p:cNvPr id="63" name="TextBox 62">
            <a:extLst>
              <a:ext uri="{FF2B5EF4-FFF2-40B4-BE49-F238E27FC236}">
                <a16:creationId xmlns:a16="http://schemas.microsoft.com/office/drawing/2014/main" id="{14979B85-C441-5148-A45E-8A70FAB27FBD}"/>
              </a:ext>
            </a:extLst>
          </p:cNvPr>
          <p:cNvSpPr txBox="1"/>
          <p:nvPr userDrawn="1"/>
        </p:nvSpPr>
        <p:spPr>
          <a:xfrm>
            <a:off x="5381923" y="458661"/>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HOW</a:t>
            </a:r>
          </a:p>
          <a:p>
            <a:pPr algn="ctr"/>
            <a:r>
              <a:rPr lang="en-US" sz="1100" dirty="0">
                <a:latin typeface="DIN 2014" panose="020B0504020202020204" pitchFamily="34" charset="77"/>
                <a:ea typeface="DIN 2014" panose="020B0504020202020204" pitchFamily="34" charset="77"/>
              </a:rPr>
              <a:t>(STEPS)</a:t>
            </a:r>
          </a:p>
        </p:txBody>
      </p:sp>
      <p:sp>
        <p:nvSpPr>
          <p:cNvPr id="64" name="TextBox 63">
            <a:extLst>
              <a:ext uri="{FF2B5EF4-FFF2-40B4-BE49-F238E27FC236}">
                <a16:creationId xmlns:a16="http://schemas.microsoft.com/office/drawing/2014/main" id="{EDAF3459-CCF5-5D4F-884C-0D2D92EBF16C}"/>
              </a:ext>
            </a:extLst>
          </p:cNvPr>
          <p:cNvSpPr txBox="1"/>
          <p:nvPr userDrawn="1"/>
        </p:nvSpPr>
        <p:spPr>
          <a:xfrm>
            <a:off x="9802235" y="448837"/>
            <a:ext cx="1454184" cy="507831"/>
          </a:xfrm>
          <a:prstGeom prst="rect">
            <a:avLst/>
          </a:prstGeom>
          <a:noFill/>
        </p:spPr>
        <p:txBody>
          <a:bodyPr wrap="square" rtlCol="0">
            <a:spAutoFit/>
          </a:bodyPr>
          <a:lstStyle/>
          <a:p>
            <a:pPr algn="ctr"/>
            <a:r>
              <a:rPr lang="en-US" sz="1600" b="1" dirty="0">
                <a:latin typeface="DIN 2014 Bold" panose="020B0504020202020204" pitchFamily="34" charset="77"/>
                <a:ea typeface="DIN 2014 Bold" panose="020B0504020202020204" pitchFamily="34" charset="77"/>
              </a:rPr>
              <a:t>TOOLS</a:t>
            </a:r>
          </a:p>
          <a:p>
            <a:pPr algn="ctr"/>
            <a:r>
              <a:rPr lang="en-US" sz="1100" dirty="0">
                <a:latin typeface="DIN 2014" panose="020B0504020202020204" pitchFamily="34" charset="77"/>
                <a:ea typeface="DIN 2014" panose="020B0504020202020204" pitchFamily="34" charset="77"/>
              </a:rPr>
              <a:t>(METHODS)</a:t>
            </a:r>
          </a:p>
        </p:txBody>
      </p:sp>
      <p:sp>
        <p:nvSpPr>
          <p:cNvPr id="65" name="TextBox 64">
            <a:extLst>
              <a:ext uri="{FF2B5EF4-FFF2-40B4-BE49-F238E27FC236}">
                <a16:creationId xmlns:a16="http://schemas.microsoft.com/office/drawing/2014/main" id="{D003F10E-641A-484D-B191-67BADF1CE46D}"/>
              </a:ext>
            </a:extLst>
          </p:cNvPr>
          <p:cNvSpPr txBox="1"/>
          <p:nvPr userDrawn="1"/>
        </p:nvSpPr>
        <p:spPr>
          <a:xfrm>
            <a:off x="282793" y="1224360"/>
            <a:ext cx="2751093" cy="784830"/>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DANGER STATEMENTS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is worried will</a:t>
            </a:r>
          </a:p>
          <a:p>
            <a:pPr algn="ctr"/>
            <a:r>
              <a:rPr lang="en-US" sz="1100" dirty="0">
                <a:latin typeface="DIN 2014" panose="020B0504020202020204" pitchFamily="34" charset="77"/>
                <a:ea typeface="DIN 2014" panose="020B0504020202020204" pitchFamily="34" charset="77"/>
              </a:rPr>
              <a:t>happen to the child if nothing changes </a:t>
            </a:r>
          </a:p>
          <a:p>
            <a:pPr algn="ctr"/>
            <a:r>
              <a:rPr lang="en-US" sz="1100" dirty="0">
                <a:latin typeface="DIN 2014" panose="020B0504020202020204" pitchFamily="34" charset="77"/>
                <a:ea typeface="DIN 2014" panose="020B0504020202020204" pitchFamily="34" charset="77"/>
              </a:rPr>
              <a:t>(the problem that has to be solved)</a:t>
            </a:r>
          </a:p>
        </p:txBody>
      </p:sp>
      <p:sp>
        <p:nvSpPr>
          <p:cNvPr id="66" name="TextBox 65">
            <a:extLst>
              <a:ext uri="{FF2B5EF4-FFF2-40B4-BE49-F238E27FC236}">
                <a16:creationId xmlns:a16="http://schemas.microsoft.com/office/drawing/2014/main" id="{CB241E68-05D6-B849-A690-933599FB6BF5}"/>
              </a:ext>
            </a:extLst>
          </p:cNvPr>
          <p:cNvSpPr txBox="1"/>
          <p:nvPr userDrawn="1"/>
        </p:nvSpPr>
        <p:spPr>
          <a:xfrm>
            <a:off x="195807" y="5713879"/>
            <a:ext cx="3026203" cy="784830"/>
          </a:xfrm>
          <a:prstGeom prst="rect">
            <a:avLst/>
          </a:prstGeom>
          <a:noFill/>
        </p:spPr>
        <p:txBody>
          <a:bodyPr wrap="square" rtlCol="0">
            <a:spAutoFit/>
          </a:bodyPr>
          <a:lstStyle/>
          <a:p>
            <a:pPr algn="ctr"/>
            <a:r>
              <a:rPr lang="en-US" sz="1200" b="1" dirty="0">
                <a:latin typeface="DIN 2014 Bold" panose="020B0504020202020204" pitchFamily="34" charset="77"/>
                <a:ea typeface="DIN 2014 Bold" panose="020B0504020202020204" pitchFamily="34" charset="77"/>
              </a:rPr>
              <a:t>SAFETY GOALS</a:t>
            </a:r>
          </a:p>
          <a:p>
            <a:pPr algn="ctr"/>
            <a:r>
              <a:rPr lang="en-US" sz="1100" b="1" dirty="0">
                <a:latin typeface="DIN 2014 Bold" panose="020B0504020202020204" pitchFamily="34" charset="77"/>
                <a:ea typeface="DIN 2014 Bold" panose="020B0504020202020204" pitchFamily="34" charset="77"/>
              </a:rPr>
              <a:t>What</a:t>
            </a:r>
            <a:r>
              <a:rPr lang="en-US" sz="1100" dirty="0">
                <a:latin typeface="DIN 2014" panose="020B0504020202020204" pitchFamily="34" charset="77"/>
                <a:ea typeface="DIN 2014" panose="020B0504020202020204" pitchFamily="34" charset="77"/>
              </a:rPr>
              <a:t> Children’s Services needs to see</a:t>
            </a:r>
          </a:p>
          <a:p>
            <a:pPr algn="ctr"/>
            <a:r>
              <a:rPr lang="en-US" sz="1100" dirty="0">
                <a:latin typeface="DIN 2014" panose="020B0504020202020204" pitchFamily="34" charset="77"/>
                <a:ea typeface="DIN 2014" panose="020B0504020202020204" pitchFamily="34" charset="77"/>
              </a:rPr>
              <a:t>to know the child is safe and they can </a:t>
            </a:r>
          </a:p>
          <a:p>
            <a:pPr algn="ctr"/>
            <a:r>
              <a:rPr lang="en-US" sz="1100" dirty="0">
                <a:latin typeface="DIN 2014" panose="020B0504020202020204" pitchFamily="34" charset="77"/>
                <a:ea typeface="DIN 2014" panose="020B0504020202020204" pitchFamily="34" charset="77"/>
              </a:rPr>
              <a:t>close the case (not services)</a:t>
            </a:r>
          </a:p>
        </p:txBody>
      </p:sp>
      <p:sp>
        <p:nvSpPr>
          <p:cNvPr id="67" name="TextBox 66">
            <a:extLst>
              <a:ext uri="{FF2B5EF4-FFF2-40B4-BE49-F238E27FC236}">
                <a16:creationId xmlns:a16="http://schemas.microsoft.com/office/drawing/2014/main" id="{09BDB9C2-65F2-7F42-B9E8-C8299F861BE8}"/>
              </a:ext>
            </a:extLst>
          </p:cNvPr>
          <p:cNvSpPr txBox="1"/>
          <p:nvPr userDrawn="1"/>
        </p:nvSpPr>
        <p:spPr>
          <a:xfrm>
            <a:off x="3454617" y="1321650"/>
            <a:ext cx="4077619" cy="292388"/>
          </a:xfrm>
          <a:prstGeom prst="rect">
            <a:avLst/>
          </a:prstGeom>
          <a:noFill/>
        </p:spPr>
        <p:txBody>
          <a:bodyPr wrap="square" rtlCol="0">
            <a:spAutoFit/>
          </a:bodyPr>
          <a:lstStyle/>
          <a:p>
            <a:pPr marL="228594" indent="-228594">
              <a:buFont typeface="+mj-lt"/>
              <a:buAutoNum type="arabicPeriod"/>
            </a:pPr>
            <a:r>
              <a:rPr lang="en-US" sz="1300" b="1" spc="51" dirty="0">
                <a:latin typeface="DIN 2014 Bold" panose="020B0504020202020204" pitchFamily="34" charset="77"/>
                <a:ea typeface="DIN 2014 Bold" panose="020B0504020202020204" pitchFamily="34" charset="77"/>
              </a:rPr>
              <a:t>Preparations with Professionals</a:t>
            </a:r>
          </a:p>
        </p:txBody>
      </p:sp>
      <p:pic>
        <p:nvPicPr>
          <p:cNvPr id="68" name="Picture 67">
            <a:extLst>
              <a:ext uri="{FF2B5EF4-FFF2-40B4-BE49-F238E27FC236}">
                <a16:creationId xmlns:a16="http://schemas.microsoft.com/office/drawing/2014/main" id="{0E604A33-5B78-6241-9E9C-938F4A72A70E}"/>
              </a:ext>
            </a:extLst>
          </p:cNvPr>
          <p:cNvPicPr>
            <a:picLocks noChangeAspect="1"/>
          </p:cNvPicPr>
          <p:nvPr userDrawn="1"/>
        </p:nvPicPr>
        <p:blipFill>
          <a:blip r:embed="rId8"/>
          <a:stretch>
            <a:fillRect/>
          </a:stretch>
        </p:blipFill>
        <p:spPr>
          <a:xfrm>
            <a:off x="7970651" y="4248503"/>
            <a:ext cx="640080" cy="955040"/>
          </a:xfrm>
          <a:prstGeom prst="rect">
            <a:avLst/>
          </a:prstGeom>
        </p:spPr>
      </p:pic>
      <p:cxnSp>
        <p:nvCxnSpPr>
          <p:cNvPr id="69" name="Straight Connector 68">
            <a:extLst>
              <a:ext uri="{FF2B5EF4-FFF2-40B4-BE49-F238E27FC236}">
                <a16:creationId xmlns:a16="http://schemas.microsoft.com/office/drawing/2014/main" id="{33618106-DD36-784C-AA09-126115C170BD}"/>
              </a:ext>
            </a:extLst>
          </p:cNvPr>
          <p:cNvCxnSpPr>
            <a:cxnSpLocks/>
          </p:cNvCxnSpPr>
          <p:nvPr userDrawn="1"/>
        </p:nvCxnSpPr>
        <p:spPr>
          <a:xfrm>
            <a:off x="3393512" y="947568"/>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4BFADBF-0794-7F46-9FF1-00DB6D15DA73}"/>
              </a:ext>
            </a:extLst>
          </p:cNvPr>
          <p:cNvCxnSpPr>
            <a:cxnSpLocks/>
          </p:cNvCxnSpPr>
          <p:nvPr userDrawn="1"/>
        </p:nvCxnSpPr>
        <p:spPr>
          <a:xfrm>
            <a:off x="8796497" y="928763"/>
            <a:ext cx="0" cy="5910432"/>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id="{3FE3ADC8-0B65-F143-AFD0-5D6776AF8A87}"/>
              </a:ext>
            </a:extLst>
          </p:cNvPr>
          <p:cNvSpPr txBox="1"/>
          <p:nvPr userDrawn="1"/>
        </p:nvSpPr>
        <p:spPr>
          <a:xfrm>
            <a:off x="8870851" y="2942779"/>
            <a:ext cx="3165984" cy="292388"/>
          </a:xfrm>
          <a:prstGeom prst="rect">
            <a:avLst/>
          </a:prstGeom>
          <a:noFill/>
        </p:spPr>
        <p:txBody>
          <a:bodyPr wrap="square" rtlCol="0">
            <a:spAutoFit/>
          </a:bodyPr>
          <a:lstStyle/>
          <a:p>
            <a:r>
              <a:rPr lang="en-US" sz="1300" b="1" spc="51" dirty="0">
                <a:latin typeface="DIN 2014 Bold" panose="020B0504020202020204" pitchFamily="34" charset="77"/>
                <a:ea typeface="DIN 2014 Bold" panose="020B0504020202020204" pitchFamily="34" charset="77"/>
              </a:rPr>
              <a:t>Signs of Safety Trajectory &amp; Timeline</a:t>
            </a:r>
          </a:p>
        </p:txBody>
      </p:sp>
      <p:sp>
        <p:nvSpPr>
          <p:cNvPr id="72" name="TextBox 71">
            <a:extLst>
              <a:ext uri="{FF2B5EF4-FFF2-40B4-BE49-F238E27FC236}">
                <a16:creationId xmlns:a16="http://schemas.microsoft.com/office/drawing/2014/main" id="{676AC2EA-1CC5-CA41-8185-43D1E8DAECD1}"/>
              </a:ext>
            </a:extLst>
          </p:cNvPr>
          <p:cNvSpPr txBox="1"/>
          <p:nvPr userDrawn="1"/>
        </p:nvSpPr>
        <p:spPr>
          <a:xfrm>
            <a:off x="-307928" y="6659373"/>
            <a:ext cx="4023360" cy="215444"/>
          </a:xfrm>
          <a:prstGeom prst="rect">
            <a:avLst/>
          </a:prstGeom>
          <a:noFill/>
        </p:spPr>
        <p:txBody>
          <a:bodyPr wrap="square" rtlCol="0">
            <a:spAutoFit/>
          </a:bodyPr>
          <a:lstStyle/>
          <a:p>
            <a:pPr algn="ctr"/>
            <a:r>
              <a:rPr lang="en-US" sz="800" dirty="0">
                <a:latin typeface="DIN 2014 Narrow Light" panose="020B0406020202020204" pitchFamily="34" charset="77"/>
                <a:ea typeface="DIN 2014 Narrow Light" panose="020B0406020202020204" pitchFamily="34" charset="77"/>
              </a:rPr>
              <a:t>© 2019 Resolutions Consultancy</a:t>
            </a:r>
          </a:p>
        </p:txBody>
      </p:sp>
    </p:spTree>
    <p:extLst>
      <p:ext uri="{BB962C8B-B14F-4D97-AF65-F5344CB8AC3E}">
        <p14:creationId xmlns:p14="http://schemas.microsoft.com/office/powerpoint/2010/main" val="9536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6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0"/>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43"/>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71"/>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44"/>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48"/>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grpId="0" nodeType="click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50"/>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52"/>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51"/>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53"/>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grpId="0" nodeType="clickEffect">
                                  <p:stCondLst>
                                    <p:cond delay="0"/>
                                  </p:stCondLst>
                                  <p:childTnLst>
                                    <p:set>
                                      <p:cBhvr>
                                        <p:cTn id="92" dur="1" fill="hold">
                                          <p:stCondLst>
                                            <p:cond delay="0"/>
                                          </p:stCondLst>
                                        </p:cTn>
                                        <p:tgtEl>
                                          <p:spTgt spid="55"/>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56"/>
                                        </p:tgtEl>
                                        <p:attrNameLst>
                                          <p:attrName>style.visibility</p:attrName>
                                        </p:attrNameLst>
                                      </p:cBhvr>
                                      <p:to>
                                        <p:strVal val="visible"/>
                                      </p:to>
                                    </p:set>
                                  </p:childTnLst>
                                </p:cTn>
                              </p:par>
                            </p:childTnLst>
                          </p:cTn>
                        </p:par>
                      </p:childTnLst>
                    </p:cTn>
                  </p:par>
                  <p:par>
                    <p:cTn id="97" fill="hold">
                      <p:stCondLst>
                        <p:cond delay="indefinite"/>
                      </p:stCondLst>
                      <p:childTnLst>
                        <p:par>
                          <p:cTn id="98" fill="hold">
                            <p:stCondLst>
                              <p:cond delay="0"/>
                            </p:stCondLst>
                            <p:childTnLst>
                              <p:par>
                                <p:cTn id="99" presetID="1" presetClass="entr" presetSubtype="0" fill="hold" grpId="0" nodeType="clickEffect">
                                  <p:stCondLst>
                                    <p:cond delay="0"/>
                                  </p:stCondLst>
                                  <p:childTnLst>
                                    <p:set>
                                      <p:cBhvr>
                                        <p:cTn id="100" dur="1" fill="hold">
                                          <p:stCondLst>
                                            <p:cond delay="0"/>
                                          </p:stCondLst>
                                        </p:cTn>
                                        <p:tgtEl>
                                          <p:spTgt spid="54"/>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57"/>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6" grpId="0"/>
      <p:bldP spid="48" grpId="0"/>
      <p:bldP spid="49" grpId="0"/>
      <p:bldP spid="50" grpId="0"/>
      <p:bldP spid="51" grpId="0"/>
      <p:bldP spid="52" grpId="0"/>
      <p:bldP spid="53" grpId="0"/>
      <p:bldP spid="54" grpId="0"/>
      <p:bldP spid="55" grpId="0"/>
      <p:bldP spid="56" grpId="0"/>
      <p:bldP spid="57" grpId="0"/>
      <p:bldP spid="58" grpId="0"/>
      <p:bldP spid="67" grpId="0"/>
      <p:bldP spid="71" grpId="0"/>
    </p:bldLst>
  </p:timing>
  <p:extLst>
    <p:ext uri="{DCECCB84-F9BA-43D5-87BE-67443E8EF086}">
      <p15:sldGuideLst xmlns:p15="http://schemas.microsoft.com/office/powerpoint/2012/main">
        <p15:guide id="1" pos="5654" userDrawn="1">
          <p15:clr>
            <a:srgbClr val="FBAE40"/>
          </p15:clr>
        </p15:guide>
        <p15:guide id="2" pos="2389"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Knowledge Bank Slide">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3F2DDDF6-CE39-DE4C-85B0-6DC1B702007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949685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ocial Media Slide">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56B82F3-833F-0549-864E-F8319D0C7627}"/>
              </a:ext>
            </a:extLst>
          </p:cNvPr>
          <p:cNvSpPr txBox="1">
            <a:spLocks/>
          </p:cNvSpPr>
          <p:nvPr userDrawn="1"/>
        </p:nvSpPr>
        <p:spPr>
          <a:xfrm>
            <a:off x="2909599" y="2711881"/>
            <a:ext cx="9037074"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Facebook</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www.facebook.com</a:t>
            </a: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8" name="Title 1">
            <a:extLst>
              <a:ext uri="{FF2B5EF4-FFF2-40B4-BE49-F238E27FC236}">
                <a16:creationId xmlns:a16="http://schemas.microsoft.com/office/drawing/2014/main" id="{2B9C186F-F259-E84F-B842-313C5AF420B6}"/>
              </a:ext>
            </a:extLst>
          </p:cNvPr>
          <p:cNvSpPr txBox="1">
            <a:spLocks/>
          </p:cNvSpPr>
          <p:nvPr userDrawn="1"/>
        </p:nvSpPr>
        <p:spPr>
          <a:xfrm>
            <a:off x="2901852" y="4434426"/>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Twitter</a:t>
            </a:r>
            <a:br>
              <a:rPr lang="en-US" sz="4400" b="1" i="0" dirty="0">
                <a:latin typeface="Nexus Sans Pro" panose="02000503030000020003" pitchFamily="2" charset="77"/>
              </a:rPr>
            </a:br>
            <a:r>
              <a:rPr lang="en-US" sz="4400" b="1" i="0" dirty="0">
                <a:solidFill>
                  <a:srgbClr val="F58229"/>
                </a:solidFill>
                <a:latin typeface="Nexus Sans Pro" panose="02000503030000020003" pitchFamily="2" charset="77"/>
              </a:rPr>
              <a:t>@</a:t>
            </a:r>
            <a:r>
              <a:rPr lang="en-US" sz="4400" b="1" i="0" dirty="0" err="1">
                <a:solidFill>
                  <a:srgbClr val="F58229"/>
                </a:solidFill>
                <a:latin typeface="Nexus Sans Pro" panose="02000503030000020003" pitchFamily="2" charset="77"/>
              </a:rPr>
              <a:t>signsofsafety</a:t>
            </a:r>
            <a:endParaRPr lang="en-AU" sz="4400" b="1" i="0" dirty="0">
              <a:solidFill>
                <a:srgbClr val="F58229"/>
              </a:solidFill>
              <a:latin typeface="Nexus Sans Pro" panose="02000503030000020003" pitchFamily="2" charset="77"/>
            </a:endParaRPr>
          </a:p>
        </p:txBody>
      </p:sp>
      <p:sp>
        <p:nvSpPr>
          <p:cNvPr id="10" name="Title 1">
            <a:extLst>
              <a:ext uri="{FF2B5EF4-FFF2-40B4-BE49-F238E27FC236}">
                <a16:creationId xmlns:a16="http://schemas.microsoft.com/office/drawing/2014/main" id="{8C709E8F-29D5-6E48-8534-054C6B1DE134}"/>
              </a:ext>
            </a:extLst>
          </p:cNvPr>
          <p:cNvSpPr txBox="1">
            <a:spLocks/>
          </p:cNvSpPr>
          <p:nvPr userDrawn="1"/>
        </p:nvSpPr>
        <p:spPr>
          <a:xfrm>
            <a:off x="2905725" y="989337"/>
            <a:ext cx="8442616" cy="133191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tx1">
                    <a:lumMod val="85000"/>
                    <a:lumOff val="15000"/>
                  </a:schemeClr>
                </a:solidFill>
                <a:latin typeface="NexusSans-Bold" pitchFamily="2" charset="77"/>
                <a:ea typeface="+mj-ea"/>
                <a:cs typeface="+mj-cs"/>
              </a:defRPr>
            </a:lvl1pPr>
          </a:lstStyle>
          <a:p>
            <a:r>
              <a:rPr lang="en-US" sz="4400" b="1" i="0" dirty="0">
                <a:solidFill>
                  <a:srgbClr val="1B75BC"/>
                </a:solidFill>
                <a:latin typeface="Nexus Sans Pro" panose="02000503030000020003" pitchFamily="2" charset="77"/>
              </a:rPr>
              <a:t>Website</a:t>
            </a:r>
            <a:br>
              <a:rPr lang="en-US" sz="4400" b="1" i="0" dirty="0">
                <a:latin typeface="Nexus Sans Pro" panose="02000503030000020003" pitchFamily="2" charset="77"/>
              </a:rPr>
            </a:br>
            <a:r>
              <a:rPr lang="en-US" sz="4400" b="1" i="0" dirty="0" err="1">
                <a:solidFill>
                  <a:srgbClr val="F58229"/>
                </a:solidFill>
                <a:latin typeface="Nexus Sans Pro" panose="02000503030000020003" pitchFamily="2" charset="77"/>
              </a:rPr>
              <a:t>www.signsofsafety.net</a:t>
            </a:r>
            <a:endParaRPr lang="en-AU" sz="4400" b="1" i="0" dirty="0">
              <a:solidFill>
                <a:srgbClr val="F58229"/>
              </a:solidFill>
              <a:latin typeface="Nexus Sans Pro" panose="02000503030000020003" pitchFamily="2" charset="77"/>
            </a:endParaRPr>
          </a:p>
        </p:txBody>
      </p:sp>
    </p:spTree>
    <p:extLst>
      <p:ext uri="{BB962C8B-B14F-4D97-AF65-F5344CB8AC3E}">
        <p14:creationId xmlns:p14="http://schemas.microsoft.com/office/powerpoint/2010/main" val="8367191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2020 International Signs of Safety Gathering Promo Slide">
    <p:spTree>
      <p:nvGrpSpPr>
        <p:cNvPr id="1" name=""/>
        <p:cNvGrpSpPr/>
        <p:nvPr/>
      </p:nvGrpSpPr>
      <p:grpSpPr>
        <a:xfrm>
          <a:off x="0" y="0"/>
          <a:ext cx="0" cy="0"/>
          <a:chOff x="0" y="0"/>
          <a:chExt cx="0" cy="0"/>
        </a:xfrm>
      </p:grpSpPr>
      <p:pic>
        <p:nvPicPr>
          <p:cNvPr id="4" name="Picture 3" descr="A large body of water with a city in the background&#10;&#10;Description automatically generated">
            <a:extLst>
              <a:ext uri="{FF2B5EF4-FFF2-40B4-BE49-F238E27FC236}">
                <a16:creationId xmlns:a16="http://schemas.microsoft.com/office/drawing/2014/main" id="{AC8A0399-0C7C-EE41-A3FE-403D01E5E80C}"/>
              </a:ext>
            </a:extLst>
          </p:cNvPr>
          <p:cNvPicPr>
            <a:picLocks noChangeAspect="1"/>
          </p:cNvPicPr>
          <p:nvPr userDrawn="1"/>
        </p:nvPicPr>
        <p:blipFill>
          <a:blip r:embed="rId2"/>
          <a:stretch>
            <a:fillRect/>
          </a:stretch>
        </p:blipFill>
        <p:spPr>
          <a:xfrm>
            <a:off x="0" y="701"/>
            <a:ext cx="12192000" cy="6856598"/>
          </a:xfrm>
          <a:prstGeom prst="rect">
            <a:avLst/>
          </a:prstGeom>
        </p:spPr>
      </p:pic>
    </p:spTree>
    <p:extLst>
      <p:ext uri="{BB962C8B-B14F-4D97-AF65-F5344CB8AC3E}">
        <p14:creationId xmlns:p14="http://schemas.microsoft.com/office/powerpoint/2010/main" val="3901764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A47F1B4-8FA5-AF4A-B29F-E02207E4535A}"/>
              </a:ext>
            </a:extLst>
          </p:cNvPr>
          <p:cNvSpPr>
            <a:spLocks noGrp="1"/>
          </p:cNvSpPr>
          <p:nvPr>
            <p:ph type="title"/>
          </p:nvPr>
        </p:nvSpPr>
        <p:spPr>
          <a:xfrm>
            <a:off x="2895600" y="983457"/>
            <a:ext cx="8458200" cy="1325563"/>
          </a:xfrm>
          <a:prstGeom prst="rect">
            <a:avLst/>
          </a:prstGeom>
        </p:spPr>
        <p:txBody>
          <a:bodyPr vert="horz" lIns="91440" tIns="45720" rIns="91440" bIns="45720" rtlCol="0" anchor="ctr">
            <a:normAutofit/>
          </a:bodyPr>
          <a:lstStyle/>
          <a:p>
            <a:r>
              <a:rPr lang="en-GB" dirty="0"/>
              <a:t>Click to edit Master title style</a:t>
            </a:r>
            <a:endParaRPr lang="en-AU" dirty="0"/>
          </a:p>
        </p:txBody>
      </p:sp>
      <p:sp>
        <p:nvSpPr>
          <p:cNvPr id="3" name="Text Placeholder 2">
            <a:extLst>
              <a:ext uri="{FF2B5EF4-FFF2-40B4-BE49-F238E27FC236}">
                <a16:creationId xmlns:a16="http://schemas.microsoft.com/office/drawing/2014/main" id="{3611C4C7-9784-1D42-82EE-1BE2DADD6C81}"/>
              </a:ext>
            </a:extLst>
          </p:cNvPr>
          <p:cNvSpPr>
            <a:spLocks noGrp="1"/>
          </p:cNvSpPr>
          <p:nvPr>
            <p:ph type="body" idx="1"/>
          </p:nvPr>
        </p:nvSpPr>
        <p:spPr>
          <a:xfrm>
            <a:off x="2895600" y="2334778"/>
            <a:ext cx="8458201" cy="343495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AU" dirty="0"/>
          </a:p>
        </p:txBody>
      </p:sp>
      <p:sp>
        <p:nvSpPr>
          <p:cNvPr id="7" name="Rectangle 6">
            <a:extLst>
              <a:ext uri="{FF2B5EF4-FFF2-40B4-BE49-F238E27FC236}">
                <a16:creationId xmlns:a16="http://schemas.microsoft.com/office/drawing/2014/main" id="{AB4A4DFB-0EF4-0B46-858A-AB518469F436}"/>
              </a:ext>
            </a:extLst>
          </p:cNvPr>
          <p:cNvSpPr/>
          <p:nvPr userDrawn="1"/>
        </p:nvSpPr>
        <p:spPr>
          <a:xfrm>
            <a:off x="0" y="2"/>
            <a:ext cx="12192000" cy="333375"/>
          </a:xfrm>
          <a:prstGeom prst="rect">
            <a:avLst/>
          </a:prstGeom>
          <a:solidFill>
            <a:srgbClr val="1B75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8" name="Rectangle 7">
            <a:extLst>
              <a:ext uri="{FF2B5EF4-FFF2-40B4-BE49-F238E27FC236}">
                <a16:creationId xmlns:a16="http://schemas.microsoft.com/office/drawing/2014/main" id="{453F2571-187F-9D4C-8603-19BE467D412F}"/>
              </a:ext>
            </a:extLst>
          </p:cNvPr>
          <p:cNvSpPr/>
          <p:nvPr userDrawn="1"/>
        </p:nvSpPr>
        <p:spPr>
          <a:xfrm>
            <a:off x="0" y="6165851"/>
            <a:ext cx="12192000" cy="692151"/>
          </a:xfrm>
          <a:prstGeom prst="rect">
            <a:avLst/>
          </a:prstGeom>
          <a:solidFill>
            <a:srgbClr val="F582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351"/>
          </a:p>
        </p:txBody>
      </p:sp>
      <p:sp>
        <p:nvSpPr>
          <p:cNvPr id="5" name="Footer Placeholder 4">
            <a:extLst>
              <a:ext uri="{FF2B5EF4-FFF2-40B4-BE49-F238E27FC236}">
                <a16:creationId xmlns:a16="http://schemas.microsoft.com/office/drawing/2014/main" id="{33907DB4-4FDB-C949-A234-6885801C2889}"/>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b="0" i="0">
                <a:solidFill>
                  <a:schemeClr val="bg1"/>
                </a:solidFill>
                <a:latin typeface="Nexus Sans Pro" panose="02000503030000020003" pitchFamily="2" charset="77"/>
              </a:defRPr>
            </a:lvl1pPr>
          </a:lstStyle>
          <a:p>
            <a:r>
              <a:rPr lang="en-AU" dirty="0"/>
              <a:t>© 2020 Elia International Ltd</a:t>
            </a:r>
          </a:p>
        </p:txBody>
      </p:sp>
      <p:pic>
        <p:nvPicPr>
          <p:cNvPr id="10" name="Picture 9" descr="A close up of a logo&#10;&#10;Description automatically generated">
            <a:extLst>
              <a:ext uri="{FF2B5EF4-FFF2-40B4-BE49-F238E27FC236}">
                <a16:creationId xmlns:a16="http://schemas.microsoft.com/office/drawing/2014/main" id="{14B098D7-FF88-684C-896F-56D6B944D850}"/>
              </a:ext>
            </a:extLst>
          </p:cNvPr>
          <p:cNvPicPr>
            <a:picLocks noChangeAspect="1"/>
          </p:cNvPicPr>
          <p:nvPr userDrawn="1"/>
        </p:nvPicPr>
        <p:blipFill>
          <a:blip r:embed="rId24"/>
          <a:stretch>
            <a:fillRect/>
          </a:stretch>
        </p:blipFill>
        <p:spPr>
          <a:xfrm>
            <a:off x="407989" y="681038"/>
            <a:ext cx="2143631" cy="1492965"/>
          </a:xfrm>
          <a:prstGeom prst="rect">
            <a:avLst/>
          </a:prstGeom>
        </p:spPr>
      </p:pic>
    </p:spTree>
    <p:extLst>
      <p:ext uri="{BB962C8B-B14F-4D97-AF65-F5344CB8AC3E}">
        <p14:creationId xmlns:p14="http://schemas.microsoft.com/office/powerpoint/2010/main" val="4770046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87" r:id="rId9"/>
    <p:sldLayoutId id="2147483669" r:id="rId10"/>
    <p:sldLayoutId id="2147483670" r:id="rId11"/>
    <p:sldLayoutId id="2147483677" r:id="rId12"/>
    <p:sldLayoutId id="2147483671" r:id="rId13"/>
    <p:sldLayoutId id="2147483672" r:id="rId14"/>
    <p:sldLayoutId id="2147483673" r:id="rId15"/>
    <p:sldLayoutId id="2147483674" r:id="rId16"/>
    <p:sldLayoutId id="2147483675" r:id="rId17"/>
    <p:sldLayoutId id="2147483686" r:id="rId18"/>
    <p:sldLayoutId id="2147483680" r:id="rId19"/>
    <p:sldLayoutId id="2147483678" r:id="rId20"/>
    <p:sldLayoutId id="2147483676" r:id="rId21"/>
    <p:sldLayoutId id="2147483688" r:id="rId22"/>
  </p:sldLayoutIdLst>
  <p:hf sldNum="0" hdr="0" dt="0"/>
  <p:txStyles>
    <p:titleStyle>
      <a:lvl1pPr algn="l" defTabSz="914377" rtl="0" eaLnBrk="1" latinLnBrk="0" hangingPunct="1">
        <a:lnSpc>
          <a:spcPct val="90000"/>
        </a:lnSpc>
        <a:spcBef>
          <a:spcPct val="0"/>
        </a:spcBef>
        <a:buNone/>
        <a:defRPr sz="4400" b="1" i="0" kern="1200">
          <a:solidFill>
            <a:schemeClr val="tx1">
              <a:lumMod val="85000"/>
              <a:lumOff val="15000"/>
            </a:schemeClr>
          </a:solidFill>
          <a:latin typeface="Nexus Sans Pro" panose="02000503030000020003" pitchFamily="2" charset="77"/>
          <a:ea typeface="+mj-ea"/>
          <a:cs typeface="+mj-cs"/>
        </a:defRPr>
      </a:lvl1pPr>
    </p:titleStyle>
    <p:bodyStyle>
      <a:lvl1pPr marL="228594" indent="-228594" algn="l" defTabSz="914377" rtl="0" eaLnBrk="1" latinLnBrk="0" hangingPunct="1">
        <a:lnSpc>
          <a:spcPct val="100000"/>
        </a:lnSpc>
        <a:spcBef>
          <a:spcPts val="1000"/>
        </a:spcBef>
        <a:buFont typeface="Arial" panose="020B0604020202020204" pitchFamily="34" charset="0"/>
        <a:buChar char="•"/>
        <a:defRPr sz="2800" b="0" i="0" kern="1200">
          <a:solidFill>
            <a:schemeClr val="tx1">
              <a:lumMod val="85000"/>
              <a:lumOff val="15000"/>
            </a:schemeClr>
          </a:solidFill>
          <a:latin typeface="Nexus Sans Pro" panose="02000503030000020003" pitchFamily="2" charset="77"/>
          <a:ea typeface="+mn-ea"/>
          <a:cs typeface="+mn-cs"/>
        </a:defRPr>
      </a:lvl1pPr>
      <a:lvl2pPr marL="685783" indent="-228594" algn="l" defTabSz="914377" rtl="0" eaLnBrk="1" latinLnBrk="0" hangingPunct="1">
        <a:lnSpc>
          <a:spcPct val="100000"/>
        </a:lnSpc>
        <a:spcBef>
          <a:spcPts val="500"/>
        </a:spcBef>
        <a:buFont typeface="Arial" panose="020B0604020202020204" pitchFamily="34" charset="0"/>
        <a:buChar char="•"/>
        <a:defRPr sz="2400" b="0" i="0" kern="1200">
          <a:solidFill>
            <a:schemeClr val="tx1">
              <a:lumMod val="85000"/>
              <a:lumOff val="15000"/>
            </a:schemeClr>
          </a:solidFill>
          <a:latin typeface="Nexus Sans Pro" panose="02000503030000020003" pitchFamily="2" charset="77"/>
          <a:ea typeface="+mn-ea"/>
          <a:cs typeface="+mn-cs"/>
        </a:defRPr>
      </a:lvl2pPr>
      <a:lvl3pPr marL="1142971" indent="-228594" algn="l" defTabSz="914377" rtl="0" eaLnBrk="1" latinLnBrk="0" hangingPunct="1">
        <a:lnSpc>
          <a:spcPct val="100000"/>
        </a:lnSpc>
        <a:spcBef>
          <a:spcPts val="500"/>
        </a:spcBef>
        <a:buFont typeface="Arial" panose="020B0604020202020204" pitchFamily="34" charset="0"/>
        <a:buChar char="•"/>
        <a:defRPr sz="2000" b="0" i="0" kern="1200">
          <a:solidFill>
            <a:schemeClr val="tx1">
              <a:lumMod val="85000"/>
              <a:lumOff val="15000"/>
            </a:schemeClr>
          </a:solidFill>
          <a:latin typeface="Nexus Sans Pro" panose="02000503030000020003" pitchFamily="2" charset="77"/>
          <a:ea typeface="+mn-ea"/>
          <a:cs typeface="+mn-cs"/>
        </a:defRPr>
      </a:lvl3pPr>
      <a:lvl4pPr marL="1600160" indent="-228594" algn="l" defTabSz="914377" rtl="0" eaLnBrk="1" latinLnBrk="0" hangingPunct="1">
        <a:lnSpc>
          <a:spcPct val="10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4pPr>
      <a:lvl5pPr marL="2057349" indent="-228594" algn="l" defTabSz="914377" rtl="0" eaLnBrk="1" latinLnBrk="0" hangingPunct="1">
        <a:lnSpc>
          <a:spcPct val="100000"/>
        </a:lnSpc>
        <a:spcBef>
          <a:spcPts val="500"/>
        </a:spcBef>
        <a:buFont typeface="Arial" panose="020B0604020202020204" pitchFamily="34" charset="0"/>
        <a:buChar char="•"/>
        <a:defRPr sz="1800" b="0" i="0" kern="1200">
          <a:solidFill>
            <a:schemeClr val="tx1">
              <a:lumMod val="85000"/>
              <a:lumOff val="15000"/>
            </a:schemeClr>
          </a:solidFill>
          <a:latin typeface="Nexus Sans Pro" panose="02000503030000020003" pitchFamily="2" charset="77"/>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840">
          <p15:clr>
            <a:srgbClr val="F26B43"/>
          </p15:clr>
        </p15:guide>
        <p15:guide id="3" orient="horz" pos="3884">
          <p15:clr>
            <a:srgbClr val="F26B43"/>
          </p15:clr>
        </p15:guide>
        <p15:guide id="4" orient="horz" pos="211">
          <p15:clr>
            <a:srgbClr val="F26B43"/>
          </p15:clr>
        </p15:guide>
        <p15:guide id="5" pos="7423">
          <p15:clr>
            <a:srgbClr val="F26B43"/>
          </p15:clr>
        </p15:guide>
        <p15:guide id="6" pos="257">
          <p15:clr>
            <a:srgbClr val="F26B43"/>
          </p15:clr>
        </p15:guide>
        <p15:guide id="7" pos="1822">
          <p15:clr>
            <a:srgbClr val="F26B43"/>
          </p15:clr>
        </p15:guide>
        <p15:guide id="8" pos="7151">
          <p15:clr>
            <a:srgbClr val="F26B43"/>
          </p15:clr>
        </p15:guide>
        <p15:guide id="9" orient="horz" pos="3635">
          <p15:clr>
            <a:srgbClr val="F26B43"/>
          </p15:clr>
        </p15:guide>
        <p15:guide id="10" orient="horz" pos="1457">
          <p15:clr>
            <a:srgbClr val="F26B43"/>
          </p15:clr>
        </p15:guide>
        <p15:guide id="11" orient="horz" pos="619">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7FE056-FECA-6B4D-8980-3233A5ED1E3B}"/>
              </a:ext>
            </a:extLst>
          </p:cNvPr>
          <p:cNvSpPr>
            <a:spLocks noGrp="1"/>
          </p:cNvSpPr>
          <p:nvPr>
            <p:ph type="body" sz="quarter" idx="10"/>
          </p:nvPr>
        </p:nvSpPr>
        <p:spPr/>
        <p:txBody>
          <a:bodyPr/>
          <a:lstStyle/>
          <a:p>
            <a:r>
              <a:rPr lang="ja-JP" altLang="en-US"/>
              <a:t>擔憂什麼</a:t>
            </a:r>
            <a:endParaRPr lang="en-US" dirty="0"/>
          </a:p>
        </p:txBody>
      </p:sp>
      <p:sp>
        <p:nvSpPr>
          <p:cNvPr id="3" name="Text Placeholder 2">
            <a:extLst>
              <a:ext uri="{FF2B5EF4-FFF2-40B4-BE49-F238E27FC236}">
                <a16:creationId xmlns:a16="http://schemas.microsoft.com/office/drawing/2014/main" id="{04120C14-A9B6-324E-96E3-29EE59E282B2}"/>
              </a:ext>
            </a:extLst>
          </p:cNvPr>
          <p:cNvSpPr>
            <a:spLocks noGrp="1"/>
          </p:cNvSpPr>
          <p:nvPr>
            <p:ph type="body" sz="quarter" idx="11"/>
          </p:nvPr>
        </p:nvSpPr>
        <p:spPr/>
        <p:txBody>
          <a:bodyPr/>
          <a:lstStyle/>
          <a:p>
            <a:r>
              <a:rPr lang="ja-JP" altLang="en-US"/>
              <a:t>運作良好的是什麼</a:t>
            </a:r>
            <a:endParaRPr lang="en-US" dirty="0"/>
          </a:p>
        </p:txBody>
      </p:sp>
      <p:sp>
        <p:nvSpPr>
          <p:cNvPr id="4" name="Text Placeholder 3">
            <a:extLst>
              <a:ext uri="{FF2B5EF4-FFF2-40B4-BE49-F238E27FC236}">
                <a16:creationId xmlns:a16="http://schemas.microsoft.com/office/drawing/2014/main" id="{D19CD55F-9B10-9343-8CA0-E9D64919979C}"/>
              </a:ext>
            </a:extLst>
          </p:cNvPr>
          <p:cNvSpPr>
            <a:spLocks noGrp="1"/>
          </p:cNvSpPr>
          <p:nvPr>
            <p:ph type="body" sz="quarter" idx="12"/>
          </p:nvPr>
        </p:nvSpPr>
        <p:spPr/>
        <p:txBody>
          <a:bodyPr/>
          <a:lstStyle/>
          <a:p>
            <a:r>
              <a:rPr lang="ja-JP" altLang="en-US"/>
              <a:t>需要做什麼</a:t>
            </a:r>
            <a:endParaRPr lang="en-US" dirty="0"/>
          </a:p>
        </p:txBody>
      </p:sp>
      <p:sp>
        <p:nvSpPr>
          <p:cNvPr id="5" name="Text Placeholder 4">
            <a:extLst>
              <a:ext uri="{FF2B5EF4-FFF2-40B4-BE49-F238E27FC236}">
                <a16:creationId xmlns:a16="http://schemas.microsoft.com/office/drawing/2014/main" id="{41093D13-E015-2B41-B0FC-1285D7F56A0B}"/>
              </a:ext>
            </a:extLst>
          </p:cNvPr>
          <p:cNvSpPr>
            <a:spLocks noGrp="1"/>
          </p:cNvSpPr>
          <p:nvPr>
            <p:ph type="body" sz="quarter" idx="13"/>
          </p:nvPr>
        </p:nvSpPr>
        <p:spPr/>
        <p:txBody>
          <a:bodyPr/>
          <a:lstStyle/>
          <a:p>
            <a:pPr algn="ctr"/>
            <a:r>
              <a:rPr lang="ja-JP" altLang="en-US" sz="3200">
                <a:solidFill>
                  <a:schemeClr val="tx1">
                    <a:lumMod val="65000"/>
                    <a:lumOff val="35000"/>
                  </a:schemeClr>
                </a:solidFill>
              </a:rPr>
              <a:t>傷害</a:t>
            </a:r>
            <a:endParaRPr lang="en-AU" altLang="ja-JP" sz="3200" dirty="0">
              <a:solidFill>
                <a:schemeClr val="tx1">
                  <a:lumMod val="65000"/>
                  <a:lumOff val="35000"/>
                </a:schemeClr>
              </a:solidFill>
            </a:endParaRPr>
          </a:p>
          <a:p>
            <a:pPr algn="ctr"/>
            <a:endParaRPr lang="en-AU" altLang="ja-JP" sz="3200" dirty="0">
              <a:solidFill>
                <a:srgbClr val="F58229"/>
              </a:solidFill>
            </a:endParaRPr>
          </a:p>
          <a:p>
            <a:pPr algn="ctr"/>
            <a:r>
              <a:rPr lang="ja-JP" altLang="en-US" sz="3200">
                <a:solidFill>
                  <a:srgbClr val="FF0000"/>
                </a:solidFill>
              </a:rPr>
              <a:t>有關現存危險的語句</a:t>
            </a:r>
            <a:endParaRPr lang="en-AU" altLang="ja-JP" sz="3200" dirty="0">
              <a:solidFill>
                <a:srgbClr val="FF0000"/>
              </a:solidFill>
            </a:endParaRPr>
          </a:p>
          <a:p>
            <a:pPr algn="ctr"/>
            <a:endParaRPr lang="en-AU" altLang="ja-JP" sz="3200" dirty="0">
              <a:solidFill>
                <a:srgbClr val="F58229"/>
              </a:solidFill>
            </a:endParaRPr>
          </a:p>
          <a:p>
            <a:pPr algn="ctr"/>
            <a:r>
              <a:rPr lang="ja-JP" altLang="en-US" sz="3200">
                <a:solidFill>
                  <a:srgbClr val="92D050"/>
                </a:solidFill>
              </a:rPr>
              <a:t>複雜因素</a:t>
            </a:r>
            <a:endParaRPr lang="en-AU" altLang="ja-JP" sz="3200" dirty="0">
              <a:solidFill>
                <a:srgbClr val="92D050"/>
              </a:solidFill>
            </a:endParaRPr>
          </a:p>
          <a:p>
            <a:endParaRPr lang="en-AU" dirty="0">
              <a:solidFill>
                <a:srgbClr val="F58229"/>
              </a:solidFill>
            </a:endParaRPr>
          </a:p>
          <a:p>
            <a:endParaRPr lang="en-US" dirty="0"/>
          </a:p>
        </p:txBody>
      </p:sp>
      <p:sp>
        <p:nvSpPr>
          <p:cNvPr id="6" name="Text Placeholder 5">
            <a:extLst>
              <a:ext uri="{FF2B5EF4-FFF2-40B4-BE49-F238E27FC236}">
                <a16:creationId xmlns:a16="http://schemas.microsoft.com/office/drawing/2014/main" id="{A2D115D9-2832-4146-9718-C6280D23FA60}"/>
              </a:ext>
            </a:extLst>
          </p:cNvPr>
          <p:cNvSpPr>
            <a:spLocks noGrp="1"/>
          </p:cNvSpPr>
          <p:nvPr>
            <p:ph type="body" sz="quarter" idx="14"/>
          </p:nvPr>
        </p:nvSpPr>
        <p:spPr/>
        <p:txBody>
          <a:bodyPr>
            <a:normAutofit/>
          </a:bodyPr>
          <a:lstStyle/>
          <a:p>
            <a:pPr algn="ctr"/>
            <a:r>
              <a:rPr lang="ja-JP" altLang="en-US" sz="3200">
                <a:solidFill>
                  <a:srgbClr val="92D050"/>
                </a:solidFill>
              </a:rPr>
              <a:t>現有優點及資源</a:t>
            </a:r>
            <a:endParaRPr lang="en-AU" altLang="ja-JP" sz="3200" dirty="0">
              <a:solidFill>
                <a:srgbClr val="92D050"/>
              </a:solidFill>
            </a:endParaRPr>
          </a:p>
          <a:p>
            <a:pPr algn="ctr"/>
            <a:endParaRPr lang="en-AU" sz="3200" dirty="0">
              <a:solidFill>
                <a:srgbClr val="F58229"/>
              </a:solidFill>
            </a:endParaRPr>
          </a:p>
          <a:p>
            <a:pPr algn="ctr"/>
            <a:r>
              <a:rPr lang="ja-JP" altLang="en-US" sz="3200">
                <a:solidFill>
                  <a:schemeClr val="tx1">
                    <a:lumMod val="65000"/>
                    <a:lumOff val="35000"/>
                  </a:schemeClr>
                </a:solidFill>
              </a:rPr>
              <a:t>現有的安全性</a:t>
            </a:r>
            <a:endParaRPr lang="en-US" sz="3200" dirty="0">
              <a:solidFill>
                <a:schemeClr val="tx1">
                  <a:lumMod val="65000"/>
                  <a:lumOff val="35000"/>
                </a:schemeClr>
              </a:solidFill>
            </a:endParaRPr>
          </a:p>
        </p:txBody>
      </p:sp>
      <p:sp>
        <p:nvSpPr>
          <p:cNvPr id="7" name="Text Placeholder 6">
            <a:extLst>
              <a:ext uri="{FF2B5EF4-FFF2-40B4-BE49-F238E27FC236}">
                <a16:creationId xmlns:a16="http://schemas.microsoft.com/office/drawing/2014/main" id="{9B413C49-19C8-AB4F-9F70-498A8D0A511B}"/>
              </a:ext>
            </a:extLst>
          </p:cNvPr>
          <p:cNvSpPr>
            <a:spLocks noGrp="1"/>
          </p:cNvSpPr>
          <p:nvPr>
            <p:ph type="body" sz="quarter" idx="15"/>
          </p:nvPr>
        </p:nvSpPr>
        <p:spPr/>
        <p:txBody>
          <a:bodyPr>
            <a:normAutofit/>
          </a:bodyPr>
          <a:lstStyle/>
          <a:p>
            <a:pPr algn="ctr"/>
            <a:r>
              <a:rPr lang="ja-JP" altLang="en-US" sz="3200">
                <a:solidFill>
                  <a:srgbClr val="FF0000"/>
                </a:solidFill>
              </a:rPr>
              <a:t>安全目標</a:t>
            </a:r>
            <a:endParaRPr lang="en-AU" altLang="ja-JP" sz="3200" dirty="0">
              <a:solidFill>
                <a:srgbClr val="FF0000"/>
              </a:solidFill>
            </a:endParaRPr>
          </a:p>
          <a:p>
            <a:pPr algn="ctr"/>
            <a:endParaRPr lang="en-AU" sz="3200" dirty="0">
              <a:solidFill>
                <a:srgbClr val="F58229"/>
              </a:solidFill>
            </a:endParaRPr>
          </a:p>
          <a:p>
            <a:pPr algn="ctr"/>
            <a:r>
              <a:rPr lang="ja-JP" altLang="en-US" sz="3200">
                <a:solidFill>
                  <a:srgbClr val="92D050"/>
                </a:solidFill>
              </a:rPr>
              <a:t>下一步</a:t>
            </a:r>
            <a:endParaRPr lang="en-US" sz="3200" dirty="0">
              <a:solidFill>
                <a:srgbClr val="92D050"/>
              </a:solidFill>
            </a:endParaRPr>
          </a:p>
        </p:txBody>
      </p:sp>
      <p:sp>
        <p:nvSpPr>
          <p:cNvPr id="8" name="Text Placeholder 7">
            <a:extLst>
              <a:ext uri="{FF2B5EF4-FFF2-40B4-BE49-F238E27FC236}">
                <a16:creationId xmlns:a16="http://schemas.microsoft.com/office/drawing/2014/main" id="{FCC09F9D-D5B1-9E47-B3FB-7C3069F4F125}"/>
              </a:ext>
            </a:extLst>
          </p:cNvPr>
          <p:cNvSpPr>
            <a:spLocks noGrp="1"/>
          </p:cNvSpPr>
          <p:nvPr>
            <p:ph type="body" sz="quarter" idx="16"/>
          </p:nvPr>
        </p:nvSpPr>
        <p:spPr/>
        <p:txBody>
          <a:bodyPr/>
          <a:lstStyle/>
          <a:p>
            <a:r>
              <a:rPr lang="ja-JP" altLang="en-US"/>
              <a:t>「安全徵兆」</a:t>
            </a:r>
            <a:r>
              <a:rPr lang="en-US" altLang="ja-JP" dirty="0"/>
              <a:t>(</a:t>
            </a:r>
            <a:r>
              <a:rPr lang="en-AU" dirty="0"/>
              <a:t>Signs of Safety®)</a:t>
            </a:r>
            <a:r>
              <a:rPr lang="ja-JP" altLang="en-US"/>
              <a:t>評估及計劃框架</a:t>
            </a:r>
            <a:endParaRPr lang="en-US" dirty="0"/>
          </a:p>
        </p:txBody>
      </p:sp>
      <p:sp>
        <p:nvSpPr>
          <p:cNvPr id="9" name="Text Placeholder 8">
            <a:extLst>
              <a:ext uri="{FF2B5EF4-FFF2-40B4-BE49-F238E27FC236}">
                <a16:creationId xmlns:a16="http://schemas.microsoft.com/office/drawing/2014/main" id="{BF5489C1-05F4-A949-8200-4B9D8625B7BC}"/>
              </a:ext>
            </a:extLst>
          </p:cNvPr>
          <p:cNvSpPr>
            <a:spLocks noGrp="1"/>
          </p:cNvSpPr>
          <p:nvPr>
            <p:ph type="body" sz="quarter" idx="17"/>
          </p:nvPr>
        </p:nvSpPr>
        <p:spPr>
          <a:xfrm>
            <a:off x="407988" y="5013325"/>
            <a:ext cx="11376025" cy="1143581"/>
          </a:xfrm>
        </p:spPr>
        <p:txBody>
          <a:bodyPr>
            <a:normAutofit fontScale="62500" lnSpcReduction="20000"/>
          </a:bodyPr>
          <a:lstStyle/>
          <a:p>
            <a:pPr algn="ctr"/>
            <a:endParaRPr lang="en-US" altLang="ja-JP" sz="2300" dirty="0"/>
          </a:p>
          <a:p>
            <a:pPr algn="ctr"/>
            <a:r>
              <a:rPr lang="en-US" altLang="ja-JP" sz="2500" i="0" dirty="0"/>
              <a:t>0-10 </a:t>
            </a:r>
            <a:r>
              <a:rPr lang="ja-JP" altLang="en-US" sz="2500" i="0"/>
              <a:t>分，你會如何評分？</a:t>
            </a:r>
            <a:r>
              <a:rPr lang="en-US" altLang="ja-JP" sz="2500" i="0" dirty="0"/>
              <a:t>10 </a:t>
            </a:r>
            <a:r>
              <a:rPr lang="ja-JP" altLang="en-US" sz="2500" i="0"/>
              <a:t>分表示每個人都知道兒童有足夠安全，以致保護兒童的機構可結束個案。</a:t>
            </a:r>
            <a:br>
              <a:rPr lang="en-AU" altLang="ja-JP" sz="2500" i="0" dirty="0"/>
            </a:br>
            <a:r>
              <a:rPr lang="en-US" altLang="ja-JP" sz="2500" i="0" dirty="0"/>
              <a:t>0 </a:t>
            </a:r>
            <a:r>
              <a:rPr lang="ja-JP" altLang="en-US" sz="2500" i="0"/>
              <a:t>分表示對兒童來說，情況極差至兒童不能在家居住。</a:t>
            </a:r>
          </a:p>
          <a:p>
            <a:pPr algn="ctr"/>
            <a:r>
              <a:rPr lang="ja-JP" altLang="en-US" sz="2500" i="0">
                <a:solidFill>
                  <a:srgbClr val="F58229"/>
                </a:solidFill>
              </a:rPr>
              <a:t>把不同人士的評分排列在兩邊箭頭中</a:t>
            </a:r>
            <a:endParaRPr lang="en-AU" altLang="ja-JP" sz="2500" i="0" dirty="0">
              <a:solidFill>
                <a:srgbClr val="F58229"/>
              </a:solidFill>
            </a:endParaRPr>
          </a:p>
          <a:p>
            <a:endParaRPr lang="en-US" dirty="0"/>
          </a:p>
        </p:txBody>
      </p:sp>
    </p:spTree>
    <p:extLst>
      <p:ext uri="{BB962C8B-B14F-4D97-AF65-F5344CB8AC3E}">
        <p14:creationId xmlns:p14="http://schemas.microsoft.com/office/powerpoint/2010/main" val="11999184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DE5B340-145C-C54D-AC42-EB61ADBE0D31}"/>
              </a:ext>
            </a:extLst>
          </p:cNvPr>
          <p:cNvSpPr>
            <a:spLocks noGrp="1"/>
          </p:cNvSpPr>
          <p:nvPr>
            <p:ph type="body" sz="quarter" idx="10"/>
          </p:nvPr>
        </p:nvSpPr>
        <p:spPr/>
        <p:txBody>
          <a:bodyPr/>
          <a:lstStyle/>
          <a:p>
            <a:r>
              <a:rPr lang="ja-JP" altLang="en-US"/>
              <a:t>擔憂什麼</a:t>
            </a:r>
            <a:endParaRPr lang="en-AU" dirty="0"/>
          </a:p>
        </p:txBody>
      </p:sp>
      <p:sp>
        <p:nvSpPr>
          <p:cNvPr id="3" name="Text Placeholder 2">
            <a:extLst>
              <a:ext uri="{FF2B5EF4-FFF2-40B4-BE49-F238E27FC236}">
                <a16:creationId xmlns:a16="http://schemas.microsoft.com/office/drawing/2014/main" id="{4A38E3F4-1539-7242-AC67-EE57B960D660}"/>
              </a:ext>
            </a:extLst>
          </p:cNvPr>
          <p:cNvSpPr>
            <a:spLocks noGrp="1"/>
          </p:cNvSpPr>
          <p:nvPr>
            <p:ph type="body" sz="quarter" idx="11"/>
          </p:nvPr>
        </p:nvSpPr>
        <p:spPr/>
        <p:txBody>
          <a:bodyPr/>
          <a:lstStyle/>
          <a:p>
            <a:r>
              <a:rPr lang="ja-JP" altLang="en-US"/>
              <a:t>運作良好的是什麼</a:t>
            </a:r>
            <a:endParaRPr lang="en-AU" dirty="0"/>
          </a:p>
        </p:txBody>
      </p:sp>
      <p:sp>
        <p:nvSpPr>
          <p:cNvPr id="4" name="Text Placeholder 3">
            <a:extLst>
              <a:ext uri="{FF2B5EF4-FFF2-40B4-BE49-F238E27FC236}">
                <a16:creationId xmlns:a16="http://schemas.microsoft.com/office/drawing/2014/main" id="{C56256FA-5961-F14D-A728-9B7CBAEAF38D}"/>
              </a:ext>
            </a:extLst>
          </p:cNvPr>
          <p:cNvSpPr>
            <a:spLocks noGrp="1"/>
          </p:cNvSpPr>
          <p:nvPr>
            <p:ph type="body" sz="quarter" idx="12"/>
          </p:nvPr>
        </p:nvSpPr>
        <p:spPr/>
        <p:txBody>
          <a:bodyPr/>
          <a:lstStyle/>
          <a:p>
            <a:r>
              <a:rPr lang="ja-JP" altLang="en-US"/>
              <a:t>需要做什麼</a:t>
            </a:r>
            <a:endParaRPr lang="en-AU" dirty="0"/>
          </a:p>
        </p:txBody>
      </p:sp>
      <p:sp>
        <p:nvSpPr>
          <p:cNvPr id="5" name="Text Placeholder 4">
            <a:extLst>
              <a:ext uri="{FF2B5EF4-FFF2-40B4-BE49-F238E27FC236}">
                <a16:creationId xmlns:a16="http://schemas.microsoft.com/office/drawing/2014/main" id="{A707434D-A3FB-F64E-8639-B1D0A99E0AC6}"/>
              </a:ext>
            </a:extLst>
          </p:cNvPr>
          <p:cNvSpPr>
            <a:spLocks noGrp="1"/>
          </p:cNvSpPr>
          <p:nvPr>
            <p:ph type="body" sz="quarter" idx="13"/>
          </p:nvPr>
        </p:nvSpPr>
        <p:spPr/>
        <p:txBody>
          <a:bodyPr/>
          <a:lstStyle/>
          <a:p>
            <a:r>
              <a:rPr lang="ja-JP" altLang="en-US">
                <a:solidFill>
                  <a:srgbClr val="F58229"/>
                </a:solidFill>
              </a:rPr>
              <a:t>傷害：</a:t>
            </a:r>
            <a:r>
              <a:rPr lang="ja-JP" altLang="en-US"/>
              <a:t>過往（可能） 由成年人對兒童造成的傷害 、 損傷或虐待，亦包括兒童／青少年作出危害自己及／或會對自己造成傷害</a:t>
            </a:r>
            <a:endParaRPr lang="en-AU" altLang="ja-JP" dirty="0"/>
          </a:p>
          <a:p>
            <a:r>
              <a:rPr lang="ja-JP" altLang="en-US">
                <a:solidFill>
                  <a:srgbClr val="F58229"/>
                </a:solidFill>
              </a:rPr>
              <a:t>有關現存危險的語句：</a:t>
            </a:r>
            <a:r>
              <a:rPr lang="ja-JP" altLang="en-US"/>
              <a:t>若家庭 狀況沒 有改變，相信有可能對兒童造成的傷害或受傷 </a:t>
            </a:r>
            <a:endParaRPr lang="en-AU" altLang="ja-JP" dirty="0"/>
          </a:p>
          <a:p>
            <a:r>
              <a:rPr lang="ja-JP" altLang="en-US">
                <a:solidFill>
                  <a:srgbClr val="F58229"/>
                </a:solidFill>
              </a:rPr>
              <a:t>複雜因素：</a:t>
            </a:r>
            <a:r>
              <a:rPr lang="ja-JP" altLang="en-US"/>
              <a:t>任何家庭、兒童、專業人 員自身或環繞他們的行動／行為，令化解再受虐待危機變得困難</a:t>
            </a:r>
            <a:endParaRPr lang="en-AU" dirty="0"/>
          </a:p>
        </p:txBody>
      </p:sp>
      <p:sp>
        <p:nvSpPr>
          <p:cNvPr id="6" name="Text Placeholder 5">
            <a:extLst>
              <a:ext uri="{FF2B5EF4-FFF2-40B4-BE49-F238E27FC236}">
                <a16:creationId xmlns:a16="http://schemas.microsoft.com/office/drawing/2014/main" id="{1F17BFD3-3CCB-BF4F-BDFD-C44A2A2287EC}"/>
              </a:ext>
            </a:extLst>
          </p:cNvPr>
          <p:cNvSpPr>
            <a:spLocks noGrp="1"/>
          </p:cNvSpPr>
          <p:nvPr>
            <p:ph type="body" sz="quarter" idx="14"/>
          </p:nvPr>
        </p:nvSpPr>
        <p:spPr/>
        <p:txBody>
          <a:bodyPr/>
          <a:lstStyle/>
          <a:p>
            <a:r>
              <a:rPr lang="ja-JP" altLang="en-US">
                <a:solidFill>
                  <a:srgbClr val="F58229"/>
                </a:solidFill>
              </a:rPr>
              <a:t>現有優點及資源：</a:t>
            </a:r>
            <a:r>
              <a:rPr lang="ja-JP" altLang="en-US"/>
              <a:t>任何人、計劃及行 動有助於兒童福祉，以及當危險存在 時，能確保兒童安全的計劃 </a:t>
            </a:r>
            <a:endParaRPr lang="en-AU" altLang="ja-JP" dirty="0"/>
          </a:p>
          <a:p>
            <a:r>
              <a:rPr lang="ja-JP" altLang="en-US">
                <a:solidFill>
                  <a:srgbClr val="F58229"/>
                </a:solidFill>
              </a:rPr>
              <a:t>現有的安全性 ： </a:t>
            </a:r>
            <a:r>
              <a:rPr lang="ja-JP" altLang="en-US"/>
              <a:t>當危險存在時，家 長、成年照顧者或兒童本身採取任何能確保兒童安全的行動</a:t>
            </a:r>
            <a:endParaRPr lang="en-AU" dirty="0"/>
          </a:p>
        </p:txBody>
      </p:sp>
      <p:sp>
        <p:nvSpPr>
          <p:cNvPr id="7" name="Text Placeholder 6">
            <a:extLst>
              <a:ext uri="{FF2B5EF4-FFF2-40B4-BE49-F238E27FC236}">
                <a16:creationId xmlns:a16="http://schemas.microsoft.com/office/drawing/2014/main" id="{B1D1EFA3-B804-3B45-938D-89F6F7CFD6CB}"/>
              </a:ext>
            </a:extLst>
          </p:cNvPr>
          <p:cNvSpPr>
            <a:spLocks noGrp="1"/>
          </p:cNvSpPr>
          <p:nvPr>
            <p:ph type="body" sz="quarter" idx="15"/>
          </p:nvPr>
        </p:nvSpPr>
        <p:spPr/>
        <p:txBody>
          <a:bodyPr/>
          <a:lstStyle/>
          <a:p>
            <a:r>
              <a:rPr lang="ja-JP" altLang="en-US">
                <a:solidFill>
                  <a:srgbClr val="F58229"/>
                </a:solidFill>
              </a:rPr>
              <a:t>安全目標：</a:t>
            </a:r>
            <a:r>
              <a:rPr lang="ja-JP" altLang="en-US"/>
              <a:t>保護兒童的機構需要看到什麼行動／行為，才認為兒童有足夠安全可結束個案</a:t>
            </a:r>
            <a:endParaRPr lang="en-AU" altLang="ja-JP" dirty="0"/>
          </a:p>
          <a:p>
            <a:r>
              <a:rPr lang="ja-JP" altLang="en-US">
                <a:solidFill>
                  <a:srgbClr val="F58229"/>
                </a:solidFill>
              </a:rPr>
              <a:t>下一步：</a:t>
            </a:r>
            <a:r>
              <a:rPr lang="ja-JP" altLang="en-US"/>
              <a:t>即時需採取以確保兒童安全 的下一步行動</a:t>
            </a:r>
            <a:endParaRPr lang="en-AU" dirty="0"/>
          </a:p>
        </p:txBody>
      </p:sp>
      <p:sp>
        <p:nvSpPr>
          <p:cNvPr id="11" name="Text Placeholder 10">
            <a:extLst>
              <a:ext uri="{FF2B5EF4-FFF2-40B4-BE49-F238E27FC236}">
                <a16:creationId xmlns:a16="http://schemas.microsoft.com/office/drawing/2014/main" id="{172136A0-F1C1-6841-801A-5CCD8C07EEEB}"/>
              </a:ext>
            </a:extLst>
          </p:cNvPr>
          <p:cNvSpPr>
            <a:spLocks noGrp="1"/>
          </p:cNvSpPr>
          <p:nvPr>
            <p:ph type="body" sz="quarter" idx="16"/>
          </p:nvPr>
        </p:nvSpPr>
        <p:spPr/>
        <p:txBody>
          <a:bodyPr>
            <a:normAutofit/>
          </a:bodyPr>
          <a:lstStyle/>
          <a:p>
            <a:r>
              <a:rPr lang="ja-JP" altLang="en-US"/>
              <a:t>「安全徵兆」</a:t>
            </a:r>
            <a:r>
              <a:rPr lang="en-US" altLang="ja-JP" dirty="0"/>
              <a:t>(</a:t>
            </a:r>
            <a:r>
              <a:rPr lang="en-AU" dirty="0"/>
              <a:t>Signs of Safety®)</a:t>
            </a:r>
            <a:r>
              <a:rPr lang="ja-JP" altLang="en-US"/>
              <a:t>評估及計劃框架</a:t>
            </a:r>
            <a:endParaRPr lang="en-AU" dirty="0"/>
          </a:p>
        </p:txBody>
      </p:sp>
    </p:spTree>
    <p:extLst>
      <p:ext uri="{BB962C8B-B14F-4D97-AF65-F5344CB8AC3E}">
        <p14:creationId xmlns:p14="http://schemas.microsoft.com/office/powerpoint/2010/main" val="57721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4" grpId="0" build="p"/>
    </p:bldLst>
  </p:timing>
</p:sld>
</file>

<file path=ppt/theme/theme1.xml><?xml version="1.0" encoding="utf-8"?>
<a:theme xmlns:a="http://schemas.openxmlformats.org/drawingml/2006/main" name="Master Slide">
  <a:themeElements>
    <a:clrScheme name="Signs of Safety">
      <a:dk1>
        <a:srgbClr val="000000"/>
      </a:dk1>
      <a:lt1>
        <a:srgbClr val="FFFFFF"/>
      </a:lt1>
      <a:dk2>
        <a:srgbClr val="44546A"/>
      </a:dk2>
      <a:lt2>
        <a:srgbClr val="E7E6E6"/>
      </a:lt2>
      <a:accent1>
        <a:srgbClr val="1A74BC"/>
      </a:accent1>
      <a:accent2>
        <a:srgbClr val="F48228"/>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l">
          <a:defRPr sz="2000" b="1" dirty="0" smtClean="0">
            <a:solidFill>
              <a:schemeClr val="tx1">
                <a:lumMod val="85000"/>
                <a:lumOff val="15000"/>
              </a:schemeClr>
            </a:solidFill>
            <a:latin typeface="NexusSans-Regular" pitchFamily="2" charset="77"/>
          </a:defRPr>
        </a:defPPr>
      </a:lstStyle>
    </a:txDef>
  </a:objectDefaults>
  <a:extraClrSchemeLst/>
  <a:extLst>
    <a:ext uri="{05A4C25C-085E-4340-85A3-A5531E510DB2}">
      <thm15:themeFamily xmlns:thm15="http://schemas.microsoft.com/office/thememl/2012/main" name="Signs of Safety PowerPoint Template EN Nov 2019 v1.7" id="{15E32AB1-8C20-894F-A4D0-33236369D2DB}" vid="{AE7AC589-19DE-4C46-B444-715106649D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 Slide</Template>
  <TotalTime>104</TotalTime>
  <Words>470</Words>
  <Application>Microsoft Macintosh PowerPoint</Application>
  <PresentationFormat>Widescreen</PresentationFormat>
  <Paragraphs>30</Paragraphs>
  <Slides>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Arial</vt:lpstr>
      <vt:lpstr>Calibri</vt:lpstr>
      <vt:lpstr>DIN 2014</vt:lpstr>
      <vt:lpstr>DIN 2014 Bold</vt:lpstr>
      <vt:lpstr>DIN 2014 Narrow Light</vt:lpstr>
      <vt:lpstr>Nexus Sans Pro</vt:lpstr>
      <vt:lpstr>System Font Regular</vt:lpstr>
      <vt:lpstr>Master Slide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Signs of Safety Template</dc:title>
  <dc:creator>Patricia Griffioen</dc:creator>
  <cp:lastModifiedBy>Kirsten Richardson</cp:lastModifiedBy>
  <cp:revision>12</cp:revision>
  <dcterms:created xsi:type="dcterms:W3CDTF">2020-04-16T01:47:06Z</dcterms:created>
  <dcterms:modified xsi:type="dcterms:W3CDTF">2023-03-13T03:32:07Z</dcterms:modified>
</cp:coreProperties>
</file>